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91" r:id="rId4"/>
    <p:sldId id="300" r:id="rId5"/>
    <p:sldId id="292" r:id="rId6"/>
    <p:sldId id="293" r:id="rId7"/>
    <p:sldId id="305" r:id="rId8"/>
    <p:sldId id="304" r:id="rId9"/>
    <p:sldId id="288" r:id="rId10"/>
    <p:sldId id="290" r:id="rId11"/>
    <p:sldId id="306" r:id="rId12"/>
    <p:sldId id="303" r:id="rId13"/>
    <p:sldId id="280" r:id="rId14"/>
    <p:sldId id="307" r:id="rId15"/>
    <p:sldId id="274" r:id="rId16"/>
    <p:sldId id="294" r:id="rId17"/>
    <p:sldId id="299" r:id="rId18"/>
    <p:sldId id="296" r:id="rId19"/>
    <p:sldId id="297" r:id="rId20"/>
    <p:sldId id="298" r:id="rId21"/>
    <p:sldId id="275" r:id="rId22"/>
    <p:sldId id="289" r:id="rId23"/>
    <p:sldId id="301" r:id="rId24"/>
    <p:sldId id="295" r:id="rId25"/>
    <p:sldId id="302" r:id="rId26"/>
    <p:sldId id="283" r:id="rId27"/>
    <p:sldId id="262" r:id="rId28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20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53"/>
    <p:restoredTop sz="94694"/>
  </p:normalViewPr>
  <p:slideViewPr>
    <p:cSldViewPr snapToGrid="0" snapToObjects="1">
      <p:cViewPr varScale="1">
        <p:scale>
          <a:sx n="120" d="100"/>
          <a:sy n="120" d="100"/>
        </p:scale>
        <p:origin x="21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2CB9458-ABA3-834E-AA23-9976E34FF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27A7BE45-6AF2-0247-A4F7-B1BDEE914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33BE0D48-BE41-684A-AB3F-59A7968E9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DC224767-C23A-E14A-A713-6A54DF1E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E5079E02-0933-BD45-BACD-7893E849F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07911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1ECD48D-D467-E546-A709-89C6FB53D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F2DD8494-6D6D-8C48-B292-9BDA88741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137537D6-FA25-5345-9CA0-965DEECBD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2B3A7646-772E-8D46-A37C-BB1CCEF49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DBC1E637-A282-4047-850C-D980243F8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03795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>
            <a:extLst>
              <a:ext uri="{FF2B5EF4-FFF2-40B4-BE49-F238E27FC236}">
                <a16:creationId xmlns:a16="http://schemas.microsoft.com/office/drawing/2014/main" id="{EF929D5F-75C1-6F4F-A0C3-1A4C85E7FC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D9A750F9-5C07-D84B-A042-7C439D6810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2641AFB5-4354-A449-BB41-752DD830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F157834F-1D8F-BB4D-AF91-B99EE8DFA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7C67AA35-57CC-0B4F-8E12-5B8BA579A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42685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8C3AF557-F301-B145-AC03-FAA83B795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53828344-CF94-C740-AC57-68BE552BC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406C1A1E-4019-C445-855A-3B143701C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D7D06A49-FBDE-224A-8C49-0E6280135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3A9CDB6F-5C61-1741-9E8A-A2182C7E2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71995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A301B9D4-9E47-534B-8ABE-6BE2A819C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47EDC2EF-BB32-644E-A749-FDDC6E080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29F20A4F-DA66-E544-9A7C-22ADCAE0A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7BC2FBAD-939B-1B4F-B9EC-ED1544180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022F5683-E360-634B-B568-F173388B8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039060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D4F9D50-D6B4-1546-9978-47D630FB7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740E5AA3-269D-244D-A985-B6462186AB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7BD70272-AB22-6244-A820-E9572258CA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EB49BB0B-CCCA-2144-8891-F24EC669C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274C9F66-504C-224F-85CB-7C28F3A83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4FC78FD1-6039-9B48-A20F-894A046D7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0744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BFB8FCF1-3DA4-ED42-9205-308626B39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070B4994-905B-0642-BC7A-AA2040D76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66AB7F3C-CF2C-1249-8FF5-643AA9451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6C7A28D7-8632-AA46-93B8-B3C161C383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Sisällön paikkamerkki 5">
            <a:extLst>
              <a:ext uri="{FF2B5EF4-FFF2-40B4-BE49-F238E27FC236}">
                <a16:creationId xmlns:a16="http://schemas.microsoft.com/office/drawing/2014/main" id="{3C283411-460A-DB4D-8C51-DDFFED78A0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70C721F3-2255-F846-AE3C-5C85E189A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641066CF-F731-0947-BD80-626CF5641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A55A718E-FAFD-ED47-83C8-6848AA88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258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4A59A84-E49A-C648-8416-54989B872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229D6778-C10A-BD43-B690-6CEF23F23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1476DB82-EDFA-2247-ADD8-927F80F1F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61192306-15D0-A34C-859C-3F0508ADF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069477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D7CF7431-9A34-D14C-833C-325150A2E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55C55248-833E-C449-A4A2-CB596F9C9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1F4B93E9-3513-DD4B-ABF9-E6D1115B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554879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6FDE905-0D48-1F4E-929B-E2B63569E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9FF7F314-B607-A64B-B99D-634583F7C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31A91174-EED6-4E43-977D-301642D2A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AC38D50F-15AF-5B46-9647-6DA4CD3DB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B6E31189-E5D8-864C-A212-374882022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9ADB852D-EB3E-8747-B194-3DF021F5C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093940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6E35C60-4975-0B48-8490-B7EF6DF4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Kuvan paikkamerkki 2">
            <a:extLst>
              <a:ext uri="{FF2B5EF4-FFF2-40B4-BE49-F238E27FC236}">
                <a16:creationId xmlns:a16="http://schemas.microsoft.com/office/drawing/2014/main" id="{3A7A8BC9-1423-6D4A-B874-0E04D17D75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 dirty="0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8219C246-210C-0045-B596-CF23962C33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E079DBD5-DF33-A14D-BCC2-F860D133A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86D4FC29-28C9-EA4A-B37B-4FD382C8E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9518D85A-822B-9644-B4A7-A919CAF48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5682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213C2806-7474-594E-A477-755293B14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402F8203-B376-784B-B52C-E4FF85080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4AED6D4D-F87D-2E4B-B3E8-CEDA47D83F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BF114-0AC3-9842-A95C-BF0E4929108C}" type="datetimeFigureOut">
              <a:rPr lang="fi-FI" smtClean="0"/>
              <a:t>8.2.2020</a:t>
            </a:fld>
            <a:endParaRPr lang="fi-FI" dirty="0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3387EA89-EE2A-864E-A925-088F6DD9A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E576FE5D-49F9-3845-A80B-50AB4B6A4A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DC18A-4C07-AD43-97ED-349E21EE7743}" type="slidenum">
              <a:rPr lang="fi-FI" smtClean="0"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647372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2ED45B5-9A47-2043-87BF-799C5201E9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8807" y="1060060"/>
            <a:ext cx="6908800" cy="2387600"/>
          </a:xfrm>
        </p:spPr>
        <p:txBody>
          <a:bodyPr>
            <a:noAutofit/>
          </a:bodyPr>
          <a:lstStyle/>
          <a:p>
            <a:r>
              <a:rPr lang="fi-FI" b="1" dirty="0" err="1">
                <a:solidFill>
                  <a:schemeClr val="bg1"/>
                </a:solidFill>
              </a:rPr>
              <a:t>Enough</a:t>
            </a:r>
            <a:r>
              <a:rPr lang="fi-FI" b="1" dirty="0">
                <a:solidFill>
                  <a:schemeClr val="bg1"/>
                </a:solidFill>
              </a:rPr>
              <a:t> with data </a:t>
            </a:r>
            <a:r>
              <a:rPr lang="fi-FI" b="1" dirty="0" err="1">
                <a:solidFill>
                  <a:schemeClr val="bg1"/>
                </a:solidFill>
              </a:rPr>
              <a:t>overflow</a:t>
            </a:r>
            <a:r>
              <a:rPr lang="fi-FI" b="1" dirty="0">
                <a:solidFill>
                  <a:schemeClr val="bg1"/>
                </a:solidFill>
              </a:rPr>
              <a:t> – </a:t>
            </a:r>
            <a:r>
              <a:rPr lang="fi-FI" b="1" dirty="0" err="1">
                <a:solidFill>
                  <a:schemeClr val="bg1"/>
                </a:solidFill>
              </a:rPr>
              <a:t>build</a:t>
            </a:r>
            <a:r>
              <a:rPr lang="fi-FI" b="1" dirty="0">
                <a:solidFill>
                  <a:schemeClr val="bg1"/>
                </a:solidFill>
              </a:rPr>
              <a:t> data products</a:t>
            </a:r>
          </a:p>
        </p:txBody>
      </p:sp>
      <p:sp>
        <p:nvSpPr>
          <p:cNvPr id="9" name="Alaotsikko 2">
            <a:extLst>
              <a:ext uri="{FF2B5EF4-FFF2-40B4-BE49-F238E27FC236}">
                <a16:creationId xmlns:a16="http://schemas.microsoft.com/office/drawing/2014/main" id="{1C839C78-3B92-F948-8FFA-DCBFDD20D832}"/>
              </a:ext>
            </a:extLst>
          </p:cNvPr>
          <p:cNvSpPr txBox="1">
            <a:spLocks/>
          </p:cNvSpPr>
          <p:nvPr/>
        </p:nvSpPr>
        <p:spPr>
          <a:xfrm>
            <a:off x="0" y="3776473"/>
            <a:ext cx="12192000" cy="3081528"/>
          </a:xfrm>
          <a:prstGeom prst="rect">
            <a:avLst/>
          </a:prstGeom>
          <a:solidFill>
            <a:srgbClr val="FF420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i-FI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00008134-F738-C041-8A70-12830A85D9F7}"/>
              </a:ext>
            </a:extLst>
          </p:cNvPr>
          <p:cNvSpPr/>
          <p:nvPr/>
        </p:nvSpPr>
        <p:spPr>
          <a:xfrm>
            <a:off x="5049967" y="4018498"/>
            <a:ext cx="692764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2800" dirty="0">
                <a:solidFill>
                  <a:schemeClr val="bg1"/>
                </a:solidFill>
              </a:rPr>
              <a:t>Jarkko Moilanen (</a:t>
            </a:r>
            <a:r>
              <a:rPr lang="fi-FI" sz="2800" dirty="0" err="1">
                <a:solidFill>
                  <a:schemeClr val="bg1"/>
                </a:solidFill>
              </a:rPr>
              <a:t>PhD</a:t>
            </a:r>
            <a:r>
              <a:rPr lang="fi-FI" sz="2800" dirty="0">
                <a:solidFill>
                  <a:schemeClr val="bg1"/>
                </a:solidFill>
              </a:rPr>
              <a:t>)</a:t>
            </a:r>
          </a:p>
          <a:p>
            <a:r>
              <a:rPr lang="fi-FI" sz="2800" dirty="0" err="1">
                <a:solidFill>
                  <a:schemeClr val="bg1"/>
                </a:solidFill>
              </a:rPr>
              <a:t>Chief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Development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Officer</a:t>
            </a:r>
            <a:r>
              <a:rPr lang="fi-FI" sz="2800" dirty="0">
                <a:solidFill>
                  <a:schemeClr val="bg1"/>
                </a:solidFill>
              </a:rPr>
              <a:t>, </a:t>
            </a:r>
            <a:r>
              <a:rPr lang="fi-FI" sz="2800" dirty="0" err="1">
                <a:solidFill>
                  <a:schemeClr val="bg1"/>
                </a:solidFill>
              </a:rPr>
              <a:t>Platform</a:t>
            </a:r>
            <a:r>
              <a:rPr lang="fi-FI" sz="2800" dirty="0">
                <a:solidFill>
                  <a:schemeClr val="bg1"/>
                </a:solidFill>
              </a:rPr>
              <a:t> of </a:t>
            </a:r>
            <a:r>
              <a:rPr lang="fi-FI" sz="2800" dirty="0" err="1">
                <a:solidFill>
                  <a:schemeClr val="bg1"/>
                </a:solidFill>
              </a:rPr>
              <a:t>Trust</a:t>
            </a:r>
            <a:endParaRPr lang="fi-FI" sz="2800" dirty="0">
              <a:solidFill>
                <a:schemeClr val="bg1"/>
              </a:solidFill>
            </a:endParaRPr>
          </a:p>
          <a:p>
            <a:r>
              <a:rPr lang="fi-FI" sz="2800" dirty="0">
                <a:solidFill>
                  <a:schemeClr val="bg1"/>
                </a:solidFill>
              </a:rPr>
              <a:t>@</a:t>
            </a:r>
            <a:r>
              <a:rPr lang="fi-FI" sz="2800" dirty="0" err="1">
                <a:solidFill>
                  <a:schemeClr val="bg1"/>
                </a:solidFill>
              </a:rPr>
              <a:t>Jarkko_Moilanen</a:t>
            </a:r>
            <a:endParaRPr lang="fi-FI" sz="2800" dirty="0">
              <a:solidFill>
                <a:schemeClr val="bg1"/>
              </a:solidFill>
            </a:endParaRPr>
          </a:p>
          <a:p>
            <a:r>
              <a:rPr lang="fi-FI" sz="2800" dirty="0">
                <a:solidFill>
                  <a:schemeClr val="bg1"/>
                </a:solidFill>
              </a:rPr>
              <a:t>+358 40 535 9066</a:t>
            </a:r>
          </a:p>
        </p:txBody>
      </p:sp>
      <p:pic>
        <p:nvPicPr>
          <p:cNvPr id="7" name="Kuva 6" descr="Kuva, joka sisältää kohteen henkilö, valokuva, mies, oranssi&#10;&#10;Kuvaus luotu automaattisesti">
            <a:extLst>
              <a:ext uri="{FF2B5EF4-FFF2-40B4-BE49-F238E27FC236}">
                <a16:creationId xmlns:a16="http://schemas.microsoft.com/office/drawing/2014/main" id="{C97EDA79-A73A-3746-8454-D16F4B9FB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93" y="210820"/>
            <a:ext cx="4632701" cy="562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4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orakulmio 1">
            <a:extLst>
              <a:ext uri="{FF2B5EF4-FFF2-40B4-BE49-F238E27FC236}">
                <a16:creationId xmlns:a16="http://schemas.microsoft.com/office/drawing/2014/main" id="{412FEF76-7DBA-394B-9604-D5FDCDAD7596}"/>
              </a:ext>
            </a:extLst>
          </p:cNvPr>
          <p:cNvSpPr/>
          <p:nvPr/>
        </p:nvSpPr>
        <p:spPr>
          <a:xfrm>
            <a:off x="1397876" y="2764222"/>
            <a:ext cx="8156026" cy="3153101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5" name="Suorakulmio 4">
            <a:extLst>
              <a:ext uri="{FF2B5EF4-FFF2-40B4-BE49-F238E27FC236}">
                <a16:creationId xmlns:a16="http://schemas.microsoft.com/office/drawing/2014/main" id="{5BB1BED4-115C-E14B-8B40-0D2AA7931DA7}"/>
              </a:ext>
            </a:extLst>
          </p:cNvPr>
          <p:cNvSpPr/>
          <p:nvPr/>
        </p:nvSpPr>
        <p:spPr>
          <a:xfrm>
            <a:off x="1713184" y="729048"/>
            <a:ext cx="784071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dirty="0">
                <a:solidFill>
                  <a:schemeClr val="bg1"/>
                </a:solidFill>
              </a:rPr>
              <a:t>Applications are not </a:t>
            </a:r>
            <a:r>
              <a:rPr lang="fi-FI" sz="3600" dirty="0" err="1">
                <a:solidFill>
                  <a:schemeClr val="bg1"/>
                </a:solidFill>
              </a:rPr>
              <a:t>built</a:t>
            </a:r>
            <a:r>
              <a:rPr lang="fi-FI" sz="3600" dirty="0">
                <a:solidFill>
                  <a:schemeClr val="bg1"/>
                </a:solidFill>
              </a:rPr>
              <a:t> with </a:t>
            </a:r>
            <a:r>
              <a:rPr lang="fi-FI" sz="3600" dirty="0" err="1">
                <a:solidFill>
                  <a:schemeClr val="bg1"/>
                </a:solidFill>
              </a:rPr>
              <a:t>one</a:t>
            </a:r>
            <a:r>
              <a:rPr lang="fi-FI" sz="3600" dirty="0">
                <a:solidFill>
                  <a:schemeClr val="bg1"/>
                </a:solidFill>
              </a:rPr>
              <a:t> API. </a:t>
            </a:r>
            <a:r>
              <a:rPr lang="fi-FI" sz="3600" dirty="0" err="1">
                <a:solidFill>
                  <a:schemeClr val="bg1"/>
                </a:solidFill>
              </a:rPr>
              <a:t>Plethora</a:t>
            </a:r>
            <a:r>
              <a:rPr lang="fi-FI" sz="3600" dirty="0">
                <a:solidFill>
                  <a:schemeClr val="bg1"/>
                </a:solidFill>
              </a:rPr>
              <a:t> of </a:t>
            </a:r>
            <a:r>
              <a:rPr lang="fi-FI" sz="3600" dirty="0" err="1">
                <a:solidFill>
                  <a:schemeClr val="bg1"/>
                </a:solidFill>
              </a:rPr>
              <a:t>APIs</a:t>
            </a:r>
            <a:r>
              <a:rPr lang="fi-FI" sz="3600" dirty="0">
                <a:solidFill>
                  <a:schemeClr val="bg1"/>
                </a:solidFill>
              </a:rPr>
              <a:t> are </a:t>
            </a:r>
            <a:r>
              <a:rPr lang="fi-FI" sz="3600" dirty="0" err="1">
                <a:solidFill>
                  <a:schemeClr val="bg1"/>
                </a:solidFill>
              </a:rPr>
              <a:t>used</a:t>
            </a:r>
            <a:r>
              <a:rPr lang="fi-FI" sz="3600" dirty="0">
                <a:solidFill>
                  <a:schemeClr val="bg1"/>
                </a:solidFill>
              </a:rPr>
              <a:t>. Applications </a:t>
            </a:r>
            <a:r>
              <a:rPr lang="fi-FI" sz="3600" dirty="0" err="1">
                <a:solidFill>
                  <a:schemeClr val="bg1"/>
                </a:solidFill>
              </a:rPr>
              <a:t>will</a:t>
            </a:r>
            <a:r>
              <a:rPr lang="fi-FI" sz="3600" dirty="0">
                <a:solidFill>
                  <a:schemeClr val="bg1"/>
                </a:solidFill>
              </a:rPr>
              <a:t> not use just </a:t>
            </a:r>
            <a:r>
              <a:rPr lang="fi-FI" sz="3600" dirty="0" err="1">
                <a:solidFill>
                  <a:schemeClr val="bg1"/>
                </a:solidFill>
              </a:rPr>
              <a:t>one</a:t>
            </a:r>
            <a:r>
              <a:rPr lang="fi-FI" sz="3600" dirty="0">
                <a:solidFill>
                  <a:schemeClr val="bg1"/>
                </a:solidFill>
              </a:rPr>
              <a:t> data source </a:t>
            </a:r>
            <a:r>
              <a:rPr lang="fi-FI" sz="3600" dirty="0" err="1">
                <a:solidFill>
                  <a:schemeClr val="bg1"/>
                </a:solidFill>
              </a:rPr>
              <a:t>either</a:t>
            </a:r>
            <a:r>
              <a:rPr lang="fi-FI" sz="3600" dirty="0">
                <a:solidFill>
                  <a:schemeClr val="bg1"/>
                </a:solidFill>
              </a:rPr>
              <a:t>. </a:t>
            </a:r>
          </a:p>
          <a:p>
            <a:endParaRPr lang="fi-FI" sz="3600" dirty="0">
              <a:solidFill>
                <a:schemeClr val="bg1"/>
              </a:solidFill>
            </a:endParaRPr>
          </a:p>
          <a:p>
            <a:endParaRPr lang="fi-FI" sz="3600" dirty="0"/>
          </a:p>
          <a:p>
            <a:r>
              <a:rPr lang="fi-FI" sz="3600" dirty="0" err="1">
                <a:solidFill>
                  <a:schemeClr val="bg1"/>
                </a:solidFill>
              </a:rPr>
              <a:t>Instead</a:t>
            </a:r>
            <a:r>
              <a:rPr lang="fi-FI" sz="3600" dirty="0">
                <a:solidFill>
                  <a:schemeClr val="bg1"/>
                </a:solidFill>
              </a:rPr>
              <a:t> applications </a:t>
            </a:r>
            <a:r>
              <a:rPr lang="fi-FI" sz="3600" dirty="0" err="1">
                <a:solidFill>
                  <a:schemeClr val="bg1"/>
                </a:solidFill>
              </a:rPr>
              <a:t>will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consume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multiple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specific</a:t>
            </a:r>
            <a:r>
              <a:rPr lang="fi-FI" sz="3600" dirty="0">
                <a:solidFill>
                  <a:schemeClr val="bg1"/>
                </a:solidFill>
              </a:rPr>
              <a:t> for </a:t>
            </a:r>
            <a:r>
              <a:rPr lang="fi-FI" sz="3600" dirty="0" err="1">
                <a:solidFill>
                  <a:schemeClr val="bg1"/>
                </a:solidFill>
              </a:rPr>
              <a:t>purpose-built</a:t>
            </a:r>
            <a:r>
              <a:rPr lang="fi-FI" sz="3600" dirty="0">
                <a:solidFill>
                  <a:schemeClr val="bg1"/>
                </a:solidFill>
              </a:rPr>
              <a:t> data products</a:t>
            </a:r>
            <a:endParaRPr lang="fi-FI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298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287078" y="2228671"/>
            <a:ext cx="1170644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6600" dirty="0">
                <a:solidFill>
                  <a:schemeClr val="bg1"/>
                </a:solidFill>
              </a:rPr>
              <a:t>Data Product</a:t>
            </a:r>
            <a:endParaRPr lang="fi-FI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418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orakulmio 4">
            <a:extLst>
              <a:ext uri="{FF2B5EF4-FFF2-40B4-BE49-F238E27FC236}">
                <a16:creationId xmlns:a16="http://schemas.microsoft.com/office/drawing/2014/main" id="{33A2A6C8-59D5-F641-89FE-5EDE42C50B08}"/>
              </a:ext>
            </a:extLst>
          </p:cNvPr>
          <p:cNvSpPr/>
          <p:nvPr/>
        </p:nvSpPr>
        <p:spPr>
          <a:xfrm>
            <a:off x="595423" y="1581415"/>
            <a:ext cx="11302410" cy="4691793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1569388" y="700292"/>
            <a:ext cx="84049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dirty="0">
                <a:solidFill>
                  <a:schemeClr val="bg1"/>
                </a:solidFill>
              </a:rPr>
              <a:t>Data Product Definition</a:t>
            </a:r>
          </a:p>
        </p:txBody>
      </p:sp>
      <p:sp>
        <p:nvSpPr>
          <p:cNvPr id="4" name="Suorakulmio 3">
            <a:extLst>
              <a:ext uri="{FF2B5EF4-FFF2-40B4-BE49-F238E27FC236}">
                <a16:creationId xmlns:a16="http://schemas.microsoft.com/office/drawing/2014/main" id="{85A1CE4E-DF06-7C46-8E67-0D28D5D520A9}"/>
              </a:ext>
            </a:extLst>
          </p:cNvPr>
          <p:cNvSpPr/>
          <p:nvPr/>
        </p:nvSpPr>
        <p:spPr>
          <a:xfrm>
            <a:off x="867640" y="1581416"/>
            <a:ext cx="1086007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dirty="0">
                <a:solidFill>
                  <a:schemeClr val="bg1"/>
                </a:solidFill>
              </a:rPr>
              <a:t>A data product is the </a:t>
            </a:r>
            <a:r>
              <a:rPr lang="fi-FI" sz="3600" dirty="0" err="1">
                <a:solidFill>
                  <a:schemeClr val="bg1"/>
                </a:solidFill>
              </a:rPr>
              <a:t>item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b="1" dirty="0" err="1">
                <a:solidFill>
                  <a:schemeClr val="bg1"/>
                </a:solidFill>
              </a:rPr>
              <a:t>offered</a:t>
            </a:r>
            <a:r>
              <a:rPr lang="fi-FI" sz="3600" b="1" dirty="0">
                <a:solidFill>
                  <a:schemeClr val="bg1"/>
                </a:solidFill>
              </a:rPr>
              <a:t> for </a:t>
            </a:r>
            <a:r>
              <a:rPr lang="fi-FI" sz="3600" b="1" dirty="0" err="1">
                <a:solidFill>
                  <a:schemeClr val="bg1"/>
                </a:solidFill>
              </a:rPr>
              <a:t>sale</a:t>
            </a:r>
            <a:r>
              <a:rPr lang="fi-FI" sz="3600" dirty="0">
                <a:solidFill>
                  <a:schemeClr val="bg1"/>
                </a:solidFill>
              </a:rPr>
              <a:t>. A data product is a </a:t>
            </a:r>
            <a:r>
              <a:rPr lang="fi-FI" sz="3600" b="1" dirty="0" err="1">
                <a:solidFill>
                  <a:schemeClr val="bg1"/>
                </a:solidFill>
              </a:rPr>
              <a:t>commodity</a:t>
            </a:r>
            <a:r>
              <a:rPr lang="fi-FI" sz="3600" dirty="0">
                <a:solidFill>
                  <a:schemeClr val="bg1"/>
                </a:solidFill>
              </a:rPr>
              <a:t>. </a:t>
            </a:r>
            <a:r>
              <a:rPr lang="fi-FI" sz="3600" dirty="0" err="1">
                <a:solidFill>
                  <a:schemeClr val="bg1"/>
                </a:solidFill>
              </a:rPr>
              <a:t>Every</a:t>
            </a:r>
            <a:r>
              <a:rPr lang="fi-FI" sz="3600" dirty="0">
                <a:solidFill>
                  <a:schemeClr val="bg1"/>
                </a:solidFill>
              </a:rPr>
              <a:t> data product is made at a </a:t>
            </a:r>
            <a:r>
              <a:rPr lang="fi-FI" sz="3600" dirty="0" err="1">
                <a:solidFill>
                  <a:schemeClr val="bg1"/>
                </a:solidFill>
              </a:rPr>
              <a:t>cost</a:t>
            </a:r>
            <a:r>
              <a:rPr lang="fi-FI" sz="3600" dirty="0">
                <a:solidFill>
                  <a:schemeClr val="bg1"/>
                </a:solidFill>
              </a:rPr>
              <a:t> and </a:t>
            </a:r>
            <a:r>
              <a:rPr lang="fi-FI" sz="3600" dirty="0" err="1">
                <a:solidFill>
                  <a:schemeClr val="bg1"/>
                </a:solidFill>
              </a:rPr>
              <a:t>each</a:t>
            </a:r>
            <a:r>
              <a:rPr lang="fi-FI" sz="3600" dirty="0">
                <a:solidFill>
                  <a:schemeClr val="bg1"/>
                </a:solidFill>
              </a:rPr>
              <a:t> is </a:t>
            </a:r>
            <a:r>
              <a:rPr lang="fi-FI" sz="3600" b="1" dirty="0" err="1">
                <a:solidFill>
                  <a:schemeClr val="bg1"/>
                </a:solidFill>
              </a:rPr>
              <a:t>sold</a:t>
            </a:r>
            <a:r>
              <a:rPr lang="fi-FI" sz="3600" b="1" dirty="0">
                <a:solidFill>
                  <a:schemeClr val="bg1"/>
                </a:solidFill>
              </a:rPr>
              <a:t> at a price</a:t>
            </a:r>
            <a:r>
              <a:rPr lang="fi-FI" sz="3600" dirty="0">
                <a:solidFill>
                  <a:schemeClr val="bg1"/>
                </a:solidFill>
              </a:rPr>
              <a:t>. The price that can be </a:t>
            </a:r>
            <a:r>
              <a:rPr lang="fi-FI" sz="3600" dirty="0" err="1">
                <a:solidFill>
                  <a:schemeClr val="bg1"/>
                </a:solidFill>
              </a:rPr>
              <a:t>charged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depends</a:t>
            </a:r>
            <a:r>
              <a:rPr lang="fi-FI" sz="3600" dirty="0">
                <a:solidFill>
                  <a:schemeClr val="bg1"/>
                </a:solidFill>
              </a:rPr>
              <a:t> on the market, the </a:t>
            </a:r>
            <a:r>
              <a:rPr lang="fi-FI" sz="3600" dirty="0" err="1">
                <a:solidFill>
                  <a:schemeClr val="bg1"/>
                </a:solidFill>
              </a:rPr>
              <a:t>quality</a:t>
            </a:r>
            <a:r>
              <a:rPr lang="fi-FI" sz="3600" dirty="0">
                <a:solidFill>
                  <a:schemeClr val="bg1"/>
                </a:solidFill>
              </a:rPr>
              <a:t>, the </a:t>
            </a:r>
            <a:r>
              <a:rPr lang="fi-FI" sz="3600" dirty="0" err="1">
                <a:solidFill>
                  <a:schemeClr val="bg1"/>
                </a:solidFill>
              </a:rPr>
              <a:t>marketing</a:t>
            </a:r>
            <a:r>
              <a:rPr lang="fi-FI" sz="3600" dirty="0">
                <a:solidFill>
                  <a:schemeClr val="bg1"/>
                </a:solidFill>
              </a:rPr>
              <a:t> and the </a:t>
            </a:r>
            <a:r>
              <a:rPr lang="fi-FI" sz="3600" b="1" dirty="0" err="1">
                <a:solidFill>
                  <a:schemeClr val="bg1"/>
                </a:solidFill>
              </a:rPr>
              <a:t>segment</a:t>
            </a:r>
            <a:r>
              <a:rPr lang="fi-FI" sz="3600" b="1" dirty="0">
                <a:solidFill>
                  <a:schemeClr val="bg1"/>
                </a:solidFill>
              </a:rPr>
              <a:t> that is </a:t>
            </a:r>
            <a:r>
              <a:rPr lang="fi-FI" sz="3600" b="1" dirty="0" err="1">
                <a:solidFill>
                  <a:schemeClr val="bg1"/>
                </a:solidFill>
              </a:rPr>
              <a:t>targeted</a:t>
            </a:r>
            <a:r>
              <a:rPr lang="fi-FI" sz="3600" dirty="0">
                <a:solidFill>
                  <a:schemeClr val="bg1"/>
                </a:solidFill>
              </a:rPr>
              <a:t>. </a:t>
            </a:r>
            <a:r>
              <a:rPr lang="fi-FI" sz="3600" dirty="0" err="1">
                <a:solidFill>
                  <a:schemeClr val="bg1"/>
                </a:solidFill>
              </a:rPr>
              <a:t>Each</a:t>
            </a:r>
            <a:r>
              <a:rPr lang="fi-FI" sz="3600" dirty="0">
                <a:solidFill>
                  <a:schemeClr val="bg1"/>
                </a:solidFill>
              </a:rPr>
              <a:t> product </a:t>
            </a:r>
            <a:r>
              <a:rPr lang="fi-FI" sz="3600" dirty="0" err="1">
                <a:solidFill>
                  <a:schemeClr val="bg1"/>
                </a:solidFill>
              </a:rPr>
              <a:t>has</a:t>
            </a:r>
            <a:r>
              <a:rPr lang="fi-FI" sz="3600" dirty="0">
                <a:solidFill>
                  <a:schemeClr val="bg1"/>
                </a:solidFill>
              </a:rPr>
              <a:t> a </a:t>
            </a:r>
            <a:r>
              <a:rPr lang="fi-FI" sz="3600" dirty="0" err="1">
                <a:solidFill>
                  <a:schemeClr val="bg1"/>
                </a:solidFill>
              </a:rPr>
              <a:t>useful</a:t>
            </a:r>
            <a:r>
              <a:rPr lang="fi-FI" sz="3600" dirty="0">
                <a:solidFill>
                  <a:schemeClr val="bg1"/>
                </a:solidFill>
              </a:rPr>
              <a:t> life </a:t>
            </a:r>
            <a:r>
              <a:rPr lang="fi-FI" sz="3600" dirty="0" err="1">
                <a:solidFill>
                  <a:schemeClr val="bg1"/>
                </a:solidFill>
              </a:rPr>
              <a:t>after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which</a:t>
            </a:r>
            <a:r>
              <a:rPr lang="fi-FI" sz="3600" dirty="0">
                <a:solidFill>
                  <a:schemeClr val="bg1"/>
                </a:solidFill>
              </a:rPr>
              <a:t> it needs </a:t>
            </a:r>
            <a:r>
              <a:rPr lang="fi-FI" sz="3600" dirty="0" err="1">
                <a:solidFill>
                  <a:schemeClr val="bg1"/>
                </a:solidFill>
              </a:rPr>
              <a:t>replacement</a:t>
            </a:r>
            <a:r>
              <a:rPr lang="fi-FI" sz="3600" dirty="0">
                <a:solidFill>
                  <a:schemeClr val="bg1"/>
                </a:solidFill>
              </a:rPr>
              <a:t>, and a life </a:t>
            </a:r>
            <a:r>
              <a:rPr lang="fi-FI" sz="3600" dirty="0" err="1">
                <a:solidFill>
                  <a:schemeClr val="bg1"/>
                </a:solidFill>
              </a:rPr>
              <a:t>cycle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after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which</a:t>
            </a:r>
            <a:r>
              <a:rPr lang="fi-FI" sz="3600" dirty="0">
                <a:solidFill>
                  <a:schemeClr val="bg1"/>
                </a:solidFill>
              </a:rPr>
              <a:t> it </a:t>
            </a:r>
            <a:r>
              <a:rPr lang="fi-FI" sz="3600" dirty="0" err="1">
                <a:solidFill>
                  <a:schemeClr val="bg1"/>
                </a:solidFill>
              </a:rPr>
              <a:t>has</a:t>
            </a:r>
            <a:r>
              <a:rPr lang="fi-FI" sz="3600" dirty="0">
                <a:solidFill>
                  <a:schemeClr val="bg1"/>
                </a:solidFill>
              </a:rPr>
              <a:t> to be </a:t>
            </a:r>
            <a:r>
              <a:rPr lang="fi-FI" sz="3600" dirty="0" err="1">
                <a:solidFill>
                  <a:schemeClr val="bg1"/>
                </a:solidFill>
              </a:rPr>
              <a:t>re-invented</a:t>
            </a:r>
            <a:r>
              <a:rPr lang="fi-FI" sz="36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8622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14" name="Tekstiruutu 13">
            <a:extLst>
              <a:ext uri="{FF2B5EF4-FFF2-40B4-BE49-F238E27FC236}">
                <a16:creationId xmlns:a16="http://schemas.microsoft.com/office/drawing/2014/main" id="{65225C12-4F8C-1247-A50C-FA50C8579821}"/>
              </a:ext>
            </a:extLst>
          </p:cNvPr>
          <p:cNvSpPr txBox="1"/>
          <p:nvPr/>
        </p:nvSpPr>
        <p:spPr>
          <a:xfrm>
            <a:off x="6033654" y="422771"/>
            <a:ext cx="6030191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sz="2800" b="1" dirty="0">
                <a:solidFill>
                  <a:schemeClr val="bg1"/>
                </a:solidFill>
              </a:rPr>
              <a:t>A data product needs to be </a:t>
            </a:r>
            <a:r>
              <a:rPr lang="fi-FI" sz="2800" b="1" dirty="0" err="1">
                <a:solidFill>
                  <a:schemeClr val="bg1"/>
                </a:solidFill>
              </a:rPr>
              <a:t>relevant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dirty="0">
                <a:solidFill>
                  <a:schemeClr val="bg1"/>
                </a:solidFill>
              </a:rPr>
              <a:t>the </a:t>
            </a:r>
            <a:r>
              <a:rPr lang="fi-FI" dirty="0" err="1">
                <a:solidFill>
                  <a:schemeClr val="bg1"/>
                </a:solidFill>
              </a:rPr>
              <a:t>users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must</a:t>
            </a:r>
            <a:r>
              <a:rPr lang="fi-FI" dirty="0">
                <a:solidFill>
                  <a:schemeClr val="bg1"/>
                </a:solidFill>
              </a:rPr>
              <a:t> have an </a:t>
            </a:r>
            <a:r>
              <a:rPr lang="fi-FI" dirty="0" err="1">
                <a:solidFill>
                  <a:schemeClr val="bg1"/>
                </a:solidFill>
              </a:rPr>
              <a:t>immediate</a:t>
            </a:r>
            <a:r>
              <a:rPr lang="fi-FI" dirty="0">
                <a:solidFill>
                  <a:schemeClr val="bg1"/>
                </a:solidFill>
              </a:rPr>
              <a:t> use for it. A product needs to be </a:t>
            </a:r>
            <a:r>
              <a:rPr lang="fi-FI" dirty="0" err="1">
                <a:solidFill>
                  <a:schemeClr val="bg1"/>
                </a:solidFill>
              </a:rPr>
              <a:t>functionally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able</a:t>
            </a:r>
            <a:r>
              <a:rPr lang="fi-FI" dirty="0">
                <a:solidFill>
                  <a:schemeClr val="bg1"/>
                </a:solidFill>
              </a:rPr>
              <a:t> to do </a:t>
            </a:r>
            <a:r>
              <a:rPr lang="fi-FI" dirty="0" err="1">
                <a:solidFill>
                  <a:schemeClr val="bg1"/>
                </a:solidFill>
              </a:rPr>
              <a:t>what</a:t>
            </a:r>
            <a:r>
              <a:rPr lang="fi-FI" dirty="0">
                <a:solidFill>
                  <a:schemeClr val="bg1"/>
                </a:solidFill>
              </a:rPr>
              <a:t> it is </a:t>
            </a:r>
            <a:r>
              <a:rPr lang="fi-FI" dirty="0" err="1">
                <a:solidFill>
                  <a:schemeClr val="bg1"/>
                </a:solidFill>
              </a:rPr>
              <a:t>supposed</a:t>
            </a:r>
            <a:r>
              <a:rPr lang="fi-FI" dirty="0">
                <a:solidFill>
                  <a:schemeClr val="bg1"/>
                </a:solidFill>
              </a:rPr>
              <a:t> to, and do it with a </a:t>
            </a:r>
            <a:r>
              <a:rPr lang="fi-FI" dirty="0" err="1">
                <a:solidFill>
                  <a:schemeClr val="bg1"/>
                </a:solidFill>
              </a:rPr>
              <a:t>good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quality</a:t>
            </a:r>
            <a:r>
              <a:rPr lang="fi-FI" dirty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sz="2800" b="1" dirty="0">
                <a:solidFill>
                  <a:schemeClr val="bg1"/>
                </a:solidFill>
              </a:rPr>
              <a:t>A data product needs to be </a:t>
            </a:r>
            <a:r>
              <a:rPr lang="fi-FI" sz="2800" b="1" dirty="0" err="1">
                <a:solidFill>
                  <a:schemeClr val="bg1"/>
                </a:solidFill>
              </a:rPr>
              <a:t>communicated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Users</a:t>
            </a:r>
            <a:r>
              <a:rPr lang="fi-FI" dirty="0">
                <a:solidFill>
                  <a:schemeClr val="bg1"/>
                </a:solidFill>
              </a:rPr>
              <a:t> and </a:t>
            </a:r>
            <a:r>
              <a:rPr lang="fi-FI" dirty="0" err="1">
                <a:solidFill>
                  <a:schemeClr val="bg1"/>
                </a:solidFill>
              </a:rPr>
              <a:t>potential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users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must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know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why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they</a:t>
            </a:r>
            <a:r>
              <a:rPr lang="fi-FI" dirty="0">
                <a:solidFill>
                  <a:schemeClr val="bg1"/>
                </a:solidFill>
              </a:rPr>
              <a:t> need to use it, </a:t>
            </a:r>
            <a:r>
              <a:rPr lang="fi-FI" dirty="0" err="1">
                <a:solidFill>
                  <a:schemeClr val="bg1"/>
                </a:solidFill>
              </a:rPr>
              <a:t>what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benefits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they</a:t>
            </a:r>
            <a:r>
              <a:rPr lang="fi-FI" dirty="0">
                <a:solidFill>
                  <a:schemeClr val="bg1"/>
                </a:solidFill>
              </a:rPr>
              <a:t> can </a:t>
            </a:r>
            <a:r>
              <a:rPr lang="fi-FI" dirty="0" err="1">
                <a:solidFill>
                  <a:schemeClr val="bg1"/>
                </a:solidFill>
              </a:rPr>
              <a:t>derive</a:t>
            </a:r>
            <a:r>
              <a:rPr lang="fi-FI" dirty="0">
                <a:solidFill>
                  <a:schemeClr val="bg1"/>
                </a:solidFill>
              </a:rPr>
              <a:t> from it, and </a:t>
            </a:r>
            <a:r>
              <a:rPr lang="fi-FI" dirty="0" err="1">
                <a:solidFill>
                  <a:schemeClr val="bg1"/>
                </a:solidFill>
              </a:rPr>
              <a:t>what</a:t>
            </a:r>
            <a:r>
              <a:rPr lang="fi-FI" dirty="0">
                <a:solidFill>
                  <a:schemeClr val="bg1"/>
                </a:solidFill>
              </a:rPr>
              <a:t> it does </a:t>
            </a:r>
            <a:r>
              <a:rPr lang="fi-FI" dirty="0" err="1">
                <a:solidFill>
                  <a:schemeClr val="bg1"/>
                </a:solidFill>
              </a:rPr>
              <a:t>difference</a:t>
            </a:r>
            <a:r>
              <a:rPr lang="fi-FI" dirty="0">
                <a:solidFill>
                  <a:schemeClr val="bg1"/>
                </a:solidFill>
              </a:rPr>
              <a:t> it does to </a:t>
            </a:r>
            <a:r>
              <a:rPr lang="fi-FI" dirty="0" err="1">
                <a:solidFill>
                  <a:schemeClr val="bg1"/>
                </a:solidFill>
              </a:rPr>
              <a:t>their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lives</a:t>
            </a:r>
            <a:r>
              <a:rPr lang="fi-FI" dirty="0">
                <a:solidFill>
                  <a:schemeClr val="bg1"/>
                </a:solidFill>
              </a:rPr>
              <a:t>. </a:t>
            </a:r>
            <a:r>
              <a:rPr lang="fi-FI" dirty="0" err="1">
                <a:solidFill>
                  <a:schemeClr val="bg1"/>
                </a:solidFill>
              </a:rPr>
              <a:t>Advertising</a:t>
            </a:r>
            <a:r>
              <a:rPr lang="fi-FI" dirty="0">
                <a:solidFill>
                  <a:schemeClr val="bg1"/>
                </a:solidFill>
              </a:rPr>
              <a:t> and '</a:t>
            </a:r>
            <a:r>
              <a:rPr lang="fi-FI" dirty="0" err="1">
                <a:solidFill>
                  <a:schemeClr val="bg1"/>
                </a:solidFill>
              </a:rPr>
              <a:t>brand</a:t>
            </a:r>
            <a:r>
              <a:rPr lang="fi-FI" dirty="0">
                <a:solidFill>
                  <a:schemeClr val="bg1"/>
                </a:solidFill>
              </a:rPr>
              <a:t> building' </a:t>
            </a:r>
            <a:r>
              <a:rPr lang="fi-FI" dirty="0" err="1">
                <a:solidFill>
                  <a:schemeClr val="bg1"/>
                </a:solidFill>
              </a:rPr>
              <a:t>best</a:t>
            </a:r>
            <a:r>
              <a:rPr lang="fi-FI" dirty="0">
                <a:solidFill>
                  <a:schemeClr val="bg1"/>
                </a:solidFill>
              </a:rPr>
              <a:t> do </a:t>
            </a:r>
            <a:r>
              <a:rPr lang="fi-FI" dirty="0" err="1">
                <a:solidFill>
                  <a:schemeClr val="bg1"/>
                </a:solidFill>
              </a:rPr>
              <a:t>this</a:t>
            </a:r>
            <a:r>
              <a:rPr lang="fi-FI" sz="2800" dirty="0">
                <a:solidFill>
                  <a:schemeClr val="bg1"/>
                </a:solidFill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sz="2800" b="1" dirty="0">
                <a:solidFill>
                  <a:schemeClr val="bg1"/>
                </a:solidFill>
              </a:rPr>
              <a:t>A data product needs a name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dirty="0">
                <a:solidFill>
                  <a:schemeClr val="bg1"/>
                </a:solidFill>
              </a:rPr>
              <a:t>a name that </a:t>
            </a:r>
            <a:r>
              <a:rPr lang="fi-FI" dirty="0" err="1">
                <a:solidFill>
                  <a:schemeClr val="bg1"/>
                </a:solidFill>
              </a:rPr>
              <a:t>people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remember</a:t>
            </a:r>
            <a:r>
              <a:rPr lang="fi-FI" dirty="0">
                <a:solidFill>
                  <a:schemeClr val="bg1"/>
                </a:solidFill>
              </a:rPr>
              <a:t> and </a:t>
            </a:r>
            <a:r>
              <a:rPr lang="fi-FI" dirty="0" err="1">
                <a:solidFill>
                  <a:schemeClr val="bg1"/>
                </a:solidFill>
              </a:rPr>
              <a:t>relate</a:t>
            </a:r>
            <a:r>
              <a:rPr lang="fi-FI" dirty="0">
                <a:solidFill>
                  <a:schemeClr val="bg1"/>
                </a:solidFill>
              </a:rPr>
              <a:t> to. A product with a name </a:t>
            </a:r>
            <a:r>
              <a:rPr lang="fi-FI" dirty="0" err="1">
                <a:solidFill>
                  <a:schemeClr val="bg1"/>
                </a:solidFill>
              </a:rPr>
              <a:t>becomes</a:t>
            </a:r>
            <a:r>
              <a:rPr lang="fi-FI" dirty="0">
                <a:solidFill>
                  <a:schemeClr val="bg1"/>
                </a:solidFill>
              </a:rPr>
              <a:t> a </a:t>
            </a:r>
            <a:r>
              <a:rPr lang="fi-FI" dirty="0" err="1">
                <a:solidFill>
                  <a:schemeClr val="bg1"/>
                </a:solidFill>
              </a:rPr>
              <a:t>brand</a:t>
            </a:r>
            <a:r>
              <a:rPr lang="fi-FI" dirty="0">
                <a:solidFill>
                  <a:schemeClr val="bg1"/>
                </a:solidFill>
              </a:rPr>
              <a:t>. It </a:t>
            </a:r>
            <a:r>
              <a:rPr lang="fi-FI" dirty="0" err="1">
                <a:solidFill>
                  <a:schemeClr val="bg1"/>
                </a:solidFill>
              </a:rPr>
              <a:t>helps</a:t>
            </a:r>
            <a:r>
              <a:rPr lang="fi-FI" dirty="0">
                <a:solidFill>
                  <a:schemeClr val="bg1"/>
                </a:solidFill>
              </a:rPr>
              <a:t> it </a:t>
            </a:r>
            <a:r>
              <a:rPr lang="fi-FI" dirty="0" err="1">
                <a:solidFill>
                  <a:schemeClr val="bg1"/>
                </a:solidFill>
              </a:rPr>
              <a:t>stand</a:t>
            </a:r>
            <a:r>
              <a:rPr lang="fi-FI" dirty="0">
                <a:solidFill>
                  <a:schemeClr val="bg1"/>
                </a:solidFill>
              </a:rPr>
              <a:t> out from the </a:t>
            </a:r>
            <a:r>
              <a:rPr lang="fi-FI" dirty="0" err="1">
                <a:solidFill>
                  <a:schemeClr val="bg1"/>
                </a:solidFill>
              </a:rPr>
              <a:t>clutter</a:t>
            </a:r>
            <a:r>
              <a:rPr lang="fi-FI" dirty="0">
                <a:solidFill>
                  <a:schemeClr val="bg1"/>
                </a:solidFill>
              </a:rPr>
              <a:t> of products and </a:t>
            </a:r>
            <a:r>
              <a:rPr lang="fi-FI" dirty="0" err="1">
                <a:solidFill>
                  <a:schemeClr val="bg1"/>
                </a:solidFill>
              </a:rPr>
              <a:t>names</a:t>
            </a:r>
            <a:r>
              <a:rPr lang="fi-FI" dirty="0">
                <a:solidFill>
                  <a:schemeClr val="bg1"/>
                </a:solidFill>
              </a:rPr>
              <a:t>. </a:t>
            </a:r>
            <a:endParaRPr lang="fi-FI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sz="2800" b="1" dirty="0">
                <a:solidFill>
                  <a:schemeClr val="bg1"/>
                </a:solidFill>
              </a:rPr>
              <a:t>A product </a:t>
            </a:r>
            <a:r>
              <a:rPr lang="fi-FI" sz="2800" b="1" dirty="0" err="1">
                <a:solidFill>
                  <a:schemeClr val="bg1"/>
                </a:solidFill>
              </a:rPr>
              <a:t>should</a:t>
            </a:r>
            <a:r>
              <a:rPr lang="fi-FI" sz="2800" b="1" dirty="0">
                <a:solidFill>
                  <a:schemeClr val="bg1"/>
                </a:solidFill>
              </a:rPr>
              <a:t> be </a:t>
            </a:r>
            <a:r>
              <a:rPr lang="fi-FI" sz="2800" b="1" dirty="0" err="1">
                <a:solidFill>
                  <a:schemeClr val="bg1"/>
                </a:solidFill>
              </a:rPr>
              <a:t>adaptable</a:t>
            </a:r>
            <a:r>
              <a:rPr lang="fi-FI" i="1" dirty="0">
                <a:solidFill>
                  <a:schemeClr val="bg1"/>
                </a:solidFill>
              </a:rPr>
              <a:t>:</a:t>
            </a:r>
            <a:r>
              <a:rPr lang="fi-FI" dirty="0">
                <a:solidFill>
                  <a:schemeClr val="bg1"/>
                </a:solidFill>
              </a:rPr>
              <a:t> with </a:t>
            </a:r>
            <a:r>
              <a:rPr lang="fi-FI" dirty="0" err="1">
                <a:solidFill>
                  <a:schemeClr val="bg1"/>
                </a:solidFill>
              </a:rPr>
              <a:t>trends</a:t>
            </a:r>
            <a:r>
              <a:rPr lang="fi-FI" dirty="0">
                <a:solidFill>
                  <a:schemeClr val="bg1"/>
                </a:solidFill>
              </a:rPr>
              <a:t>, </a:t>
            </a:r>
            <a:r>
              <a:rPr lang="fi-FI" dirty="0" err="1">
                <a:solidFill>
                  <a:schemeClr val="bg1"/>
                </a:solidFill>
              </a:rPr>
              <a:t>time</a:t>
            </a:r>
            <a:r>
              <a:rPr lang="fi-FI" dirty="0">
                <a:solidFill>
                  <a:schemeClr val="bg1"/>
                </a:solidFill>
              </a:rPr>
              <a:t> and </a:t>
            </a:r>
            <a:r>
              <a:rPr lang="fi-FI" dirty="0" err="1">
                <a:solidFill>
                  <a:schemeClr val="bg1"/>
                </a:solidFill>
              </a:rPr>
              <a:t>change</a:t>
            </a:r>
            <a:r>
              <a:rPr lang="fi-FI" dirty="0">
                <a:solidFill>
                  <a:schemeClr val="bg1"/>
                </a:solidFill>
              </a:rPr>
              <a:t> in </a:t>
            </a:r>
            <a:r>
              <a:rPr lang="fi-FI" dirty="0" err="1">
                <a:solidFill>
                  <a:schemeClr val="bg1"/>
                </a:solidFill>
              </a:rPr>
              <a:t>segments</a:t>
            </a:r>
            <a:r>
              <a:rPr lang="fi-FI" dirty="0">
                <a:solidFill>
                  <a:schemeClr val="bg1"/>
                </a:solidFill>
              </a:rPr>
              <a:t>, the product </a:t>
            </a:r>
            <a:r>
              <a:rPr lang="fi-FI" dirty="0" err="1">
                <a:solidFill>
                  <a:schemeClr val="bg1"/>
                </a:solidFill>
              </a:rPr>
              <a:t>should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lend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itself</a:t>
            </a:r>
            <a:r>
              <a:rPr lang="fi-FI" dirty="0">
                <a:solidFill>
                  <a:schemeClr val="bg1"/>
                </a:solidFill>
              </a:rPr>
              <a:t> to </a:t>
            </a:r>
            <a:r>
              <a:rPr lang="fi-FI" dirty="0" err="1">
                <a:solidFill>
                  <a:schemeClr val="bg1"/>
                </a:solidFill>
              </a:rPr>
              <a:t>adaptation</a:t>
            </a:r>
            <a:r>
              <a:rPr lang="fi-FI" dirty="0">
                <a:solidFill>
                  <a:schemeClr val="bg1"/>
                </a:solidFill>
              </a:rPr>
              <a:t> to </a:t>
            </a:r>
            <a:r>
              <a:rPr lang="fi-FI" dirty="0" err="1">
                <a:solidFill>
                  <a:schemeClr val="bg1"/>
                </a:solidFill>
              </a:rPr>
              <a:t>make</a:t>
            </a:r>
            <a:r>
              <a:rPr lang="fi-FI" dirty="0">
                <a:solidFill>
                  <a:schemeClr val="bg1"/>
                </a:solidFill>
              </a:rPr>
              <a:t> it </a:t>
            </a:r>
            <a:r>
              <a:rPr lang="fi-FI" dirty="0" err="1">
                <a:solidFill>
                  <a:schemeClr val="bg1"/>
                </a:solidFill>
              </a:rPr>
              <a:t>more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relevant</a:t>
            </a:r>
            <a:r>
              <a:rPr lang="fi-FI" dirty="0">
                <a:solidFill>
                  <a:schemeClr val="bg1"/>
                </a:solidFill>
              </a:rPr>
              <a:t> and </a:t>
            </a:r>
            <a:r>
              <a:rPr lang="fi-FI" dirty="0" err="1">
                <a:solidFill>
                  <a:schemeClr val="bg1"/>
                </a:solidFill>
              </a:rPr>
              <a:t>maintain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its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revenue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stream</a:t>
            </a:r>
            <a:r>
              <a:rPr lang="fi-FI" dirty="0">
                <a:solidFill>
                  <a:schemeClr val="bg1"/>
                </a:solidFill>
              </a:rPr>
              <a:t>.</a:t>
            </a:r>
            <a:endParaRPr lang="fi-FI" sz="2800" dirty="0">
              <a:solidFill>
                <a:schemeClr val="bg1"/>
              </a:solidFill>
            </a:endParaRPr>
          </a:p>
        </p:txBody>
      </p:sp>
      <p:cxnSp>
        <p:nvCxnSpPr>
          <p:cNvPr id="12" name="Suora yhdysviiva 11">
            <a:extLst>
              <a:ext uri="{FF2B5EF4-FFF2-40B4-BE49-F238E27FC236}">
                <a16:creationId xmlns:a16="http://schemas.microsoft.com/office/drawing/2014/main" id="{D906939D-6BAF-9743-9883-07C79DDF5F88}"/>
              </a:ext>
            </a:extLst>
          </p:cNvPr>
          <p:cNvCxnSpPr/>
          <p:nvPr/>
        </p:nvCxnSpPr>
        <p:spPr>
          <a:xfrm>
            <a:off x="5898995" y="398174"/>
            <a:ext cx="0" cy="572384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uorakulmio 12">
            <a:extLst>
              <a:ext uri="{FF2B5EF4-FFF2-40B4-BE49-F238E27FC236}">
                <a16:creationId xmlns:a16="http://schemas.microsoft.com/office/drawing/2014/main" id="{FB4B9D90-D277-0B44-8589-40D7C82994FD}"/>
              </a:ext>
            </a:extLst>
          </p:cNvPr>
          <p:cNvSpPr/>
          <p:nvPr/>
        </p:nvSpPr>
        <p:spPr>
          <a:xfrm>
            <a:off x="413239" y="2890045"/>
            <a:ext cx="324479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4400" b="1" dirty="0">
                <a:solidFill>
                  <a:schemeClr val="bg1"/>
                </a:solidFill>
              </a:rPr>
              <a:t>Data Product</a:t>
            </a:r>
            <a:endParaRPr lang="fi-FI" sz="4400" dirty="0"/>
          </a:p>
        </p:txBody>
      </p:sp>
    </p:spTree>
    <p:extLst>
      <p:ext uri="{BB962C8B-B14F-4D97-AF65-F5344CB8AC3E}">
        <p14:creationId xmlns:p14="http://schemas.microsoft.com/office/powerpoint/2010/main" val="997716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287078" y="2228671"/>
            <a:ext cx="1170644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6600" dirty="0" err="1">
                <a:solidFill>
                  <a:schemeClr val="bg1"/>
                </a:solidFill>
              </a:rPr>
              <a:t>APIs</a:t>
            </a:r>
            <a:r>
              <a:rPr lang="fi-FI" sz="6600" dirty="0">
                <a:solidFill>
                  <a:schemeClr val="bg1"/>
                </a:solidFill>
              </a:rPr>
              <a:t> and Data</a:t>
            </a:r>
            <a:endParaRPr lang="fi-FI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766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4" name="Lieriö 3">
            <a:extLst>
              <a:ext uri="{FF2B5EF4-FFF2-40B4-BE49-F238E27FC236}">
                <a16:creationId xmlns:a16="http://schemas.microsoft.com/office/drawing/2014/main" id="{E3D9C009-AC03-834E-ACCA-41FB4A9A4164}"/>
              </a:ext>
            </a:extLst>
          </p:cNvPr>
          <p:cNvSpPr/>
          <p:nvPr/>
        </p:nvSpPr>
        <p:spPr>
          <a:xfrm>
            <a:off x="10836166" y="2848303"/>
            <a:ext cx="872359" cy="99060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Suorakulmio 5">
            <a:extLst>
              <a:ext uri="{FF2B5EF4-FFF2-40B4-BE49-F238E27FC236}">
                <a16:creationId xmlns:a16="http://schemas.microsoft.com/office/drawing/2014/main" id="{701F4F7A-E58F-E645-A5E8-EBD342AF6F18}"/>
              </a:ext>
            </a:extLst>
          </p:cNvPr>
          <p:cNvSpPr/>
          <p:nvPr/>
        </p:nvSpPr>
        <p:spPr>
          <a:xfrm>
            <a:off x="9680027" y="2392416"/>
            <a:ext cx="872359" cy="190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System</a:t>
            </a:r>
          </a:p>
          <a:p>
            <a:pPr algn="ctr"/>
            <a:r>
              <a:rPr lang="fi-FI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8" name="Suorakulmio 7">
            <a:extLst>
              <a:ext uri="{FF2B5EF4-FFF2-40B4-BE49-F238E27FC236}">
                <a16:creationId xmlns:a16="http://schemas.microsoft.com/office/drawing/2014/main" id="{48B02501-A7EB-7547-8387-6116C50CFDDA}"/>
              </a:ext>
            </a:extLst>
          </p:cNvPr>
          <p:cNvSpPr/>
          <p:nvPr/>
        </p:nvSpPr>
        <p:spPr>
          <a:xfrm>
            <a:off x="8665778" y="2392416"/>
            <a:ext cx="872359" cy="190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6E9FE6AC-6BDD-2D49-BA81-8DF5A7880D19}"/>
              </a:ext>
            </a:extLst>
          </p:cNvPr>
          <p:cNvSpPr/>
          <p:nvPr/>
        </p:nvSpPr>
        <p:spPr>
          <a:xfrm>
            <a:off x="6702970" y="2388579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sp>
        <p:nvSpPr>
          <p:cNvPr id="11" name="Suorakulmio 10">
            <a:extLst>
              <a:ext uri="{FF2B5EF4-FFF2-40B4-BE49-F238E27FC236}">
                <a16:creationId xmlns:a16="http://schemas.microsoft.com/office/drawing/2014/main" id="{006F3520-906D-EC42-95AF-0834CBC66999}"/>
              </a:ext>
            </a:extLst>
          </p:cNvPr>
          <p:cNvSpPr/>
          <p:nvPr/>
        </p:nvSpPr>
        <p:spPr>
          <a:xfrm>
            <a:off x="6702970" y="3078872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sp>
        <p:nvSpPr>
          <p:cNvPr id="12" name="Suorakulmio 11">
            <a:extLst>
              <a:ext uri="{FF2B5EF4-FFF2-40B4-BE49-F238E27FC236}">
                <a16:creationId xmlns:a16="http://schemas.microsoft.com/office/drawing/2014/main" id="{47F84386-453A-1342-A672-4BB51086477A}"/>
              </a:ext>
            </a:extLst>
          </p:cNvPr>
          <p:cNvSpPr/>
          <p:nvPr/>
        </p:nvSpPr>
        <p:spPr>
          <a:xfrm>
            <a:off x="6716109" y="3749563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cxnSp>
        <p:nvCxnSpPr>
          <p:cNvPr id="13" name="Suora nuoliyhdysviiva 12">
            <a:extLst>
              <a:ext uri="{FF2B5EF4-FFF2-40B4-BE49-F238E27FC236}">
                <a16:creationId xmlns:a16="http://schemas.microsoft.com/office/drawing/2014/main" id="{20832C95-BE81-D146-A128-92C3EB5E1780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7690944" y="2653309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uora nuoliyhdysviiva 14">
            <a:extLst>
              <a:ext uri="{FF2B5EF4-FFF2-40B4-BE49-F238E27FC236}">
                <a16:creationId xmlns:a16="http://schemas.microsoft.com/office/drawing/2014/main" id="{165E4D87-AC61-6F4E-9C3B-656F74571D51}"/>
              </a:ext>
            </a:extLst>
          </p:cNvPr>
          <p:cNvCxnSpPr>
            <a:cxnSpLocks/>
          </p:cNvCxnSpPr>
          <p:nvPr/>
        </p:nvCxnSpPr>
        <p:spPr>
          <a:xfrm flipH="1">
            <a:off x="7704083" y="3332539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uora nuoliyhdysviiva 15">
            <a:extLst>
              <a:ext uri="{FF2B5EF4-FFF2-40B4-BE49-F238E27FC236}">
                <a16:creationId xmlns:a16="http://schemas.microsoft.com/office/drawing/2014/main" id="{E8211A53-C8D0-0944-8EE2-01AC699648A5}"/>
              </a:ext>
            </a:extLst>
          </p:cNvPr>
          <p:cNvCxnSpPr>
            <a:cxnSpLocks/>
          </p:cNvCxnSpPr>
          <p:nvPr/>
        </p:nvCxnSpPr>
        <p:spPr>
          <a:xfrm flipH="1">
            <a:off x="7704083" y="4014293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kstiruutu 41">
            <a:extLst>
              <a:ext uri="{FF2B5EF4-FFF2-40B4-BE49-F238E27FC236}">
                <a16:creationId xmlns:a16="http://schemas.microsoft.com/office/drawing/2014/main" id="{C0206D93-3D1E-784B-8492-5B8433B24802}"/>
              </a:ext>
            </a:extLst>
          </p:cNvPr>
          <p:cNvSpPr txBox="1"/>
          <p:nvPr/>
        </p:nvSpPr>
        <p:spPr>
          <a:xfrm>
            <a:off x="8303203" y="645315"/>
            <a:ext cx="15134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800" dirty="0">
                <a:solidFill>
                  <a:schemeClr val="bg1"/>
                </a:solidFill>
              </a:rPr>
              <a:t>API </a:t>
            </a:r>
          </a:p>
          <a:p>
            <a:pPr algn="ctr"/>
            <a:r>
              <a:rPr lang="fi-FI" sz="2800" dirty="0" err="1">
                <a:solidFill>
                  <a:schemeClr val="bg1"/>
                </a:solidFill>
              </a:rPr>
              <a:t>Economy</a:t>
            </a:r>
            <a:endParaRPr lang="fi-FI" sz="2800" dirty="0">
              <a:solidFill>
                <a:schemeClr val="bg1"/>
              </a:solidFill>
            </a:endParaRPr>
          </a:p>
        </p:txBody>
      </p:sp>
      <p:sp>
        <p:nvSpPr>
          <p:cNvPr id="43" name="Tekstiruutu 42">
            <a:extLst>
              <a:ext uri="{FF2B5EF4-FFF2-40B4-BE49-F238E27FC236}">
                <a16:creationId xmlns:a16="http://schemas.microsoft.com/office/drawing/2014/main" id="{D1BF824E-D894-9E47-A1CD-2CF7A41B10CC}"/>
              </a:ext>
            </a:extLst>
          </p:cNvPr>
          <p:cNvSpPr txBox="1"/>
          <p:nvPr/>
        </p:nvSpPr>
        <p:spPr>
          <a:xfrm>
            <a:off x="6440243" y="664877"/>
            <a:ext cx="15134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2800" dirty="0">
                <a:solidFill>
                  <a:schemeClr val="bg1"/>
                </a:solidFill>
              </a:rPr>
              <a:t>Data </a:t>
            </a:r>
          </a:p>
          <a:p>
            <a:pPr algn="ctr"/>
            <a:r>
              <a:rPr lang="fi-FI" sz="2800" dirty="0" err="1">
                <a:solidFill>
                  <a:schemeClr val="bg1"/>
                </a:solidFill>
              </a:rPr>
              <a:t>Economy</a:t>
            </a:r>
            <a:endParaRPr lang="fi-FI" sz="2800" dirty="0">
              <a:solidFill>
                <a:schemeClr val="bg1"/>
              </a:solidFill>
            </a:endParaRPr>
          </a:p>
        </p:txBody>
      </p:sp>
      <p:cxnSp>
        <p:nvCxnSpPr>
          <p:cNvPr id="45" name="Suora yhdysviiva 44">
            <a:extLst>
              <a:ext uri="{FF2B5EF4-FFF2-40B4-BE49-F238E27FC236}">
                <a16:creationId xmlns:a16="http://schemas.microsoft.com/office/drawing/2014/main" id="{E2B06646-7D2F-5B41-8FB1-AFC3E7816251}"/>
              </a:ext>
            </a:extLst>
          </p:cNvPr>
          <p:cNvCxnSpPr/>
          <p:nvPr/>
        </p:nvCxnSpPr>
        <p:spPr>
          <a:xfrm>
            <a:off x="8178361" y="504497"/>
            <a:ext cx="0" cy="4981903"/>
          </a:xfrm>
          <a:prstGeom prst="line">
            <a:avLst/>
          </a:prstGeom>
          <a:ln>
            <a:solidFill>
              <a:srgbClr val="FFFFFF">
                <a:alpha val="50196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uora yhdysviiva 45">
            <a:extLst>
              <a:ext uri="{FF2B5EF4-FFF2-40B4-BE49-F238E27FC236}">
                <a16:creationId xmlns:a16="http://schemas.microsoft.com/office/drawing/2014/main" id="{7B9D46F1-D866-8E4F-B0D5-28E2D1514E71}"/>
              </a:ext>
            </a:extLst>
          </p:cNvPr>
          <p:cNvCxnSpPr/>
          <p:nvPr/>
        </p:nvCxnSpPr>
        <p:spPr>
          <a:xfrm>
            <a:off x="9816631" y="504496"/>
            <a:ext cx="0" cy="4981903"/>
          </a:xfrm>
          <a:prstGeom prst="line">
            <a:avLst/>
          </a:prstGeom>
          <a:ln>
            <a:solidFill>
              <a:srgbClr val="FFFFFF">
                <a:alpha val="50196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Suorakulmio 46">
            <a:extLst>
              <a:ext uri="{FF2B5EF4-FFF2-40B4-BE49-F238E27FC236}">
                <a16:creationId xmlns:a16="http://schemas.microsoft.com/office/drawing/2014/main" id="{79E2009B-5D09-A34A-BC5A-CC60535A3A22}"/>
              </a:ext>
            </a:extLst>
          </p:cNvPr>
          <p:cNvSpPr/>
          <p:nvPr/>
        </p:nvSpPr>
        <p:spPr>
          <a:xfrm>
            <a:off x="405302" y="244894"/>
            <a:ext cx="40359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2800" dirty="0">
                <a:solidFill>
                  <a:schemeClr val="bg1"/>
                </a:solidFill>
              </a:rPr>
              <a:t>”</a:t>
            </a:r>
            <a:r>
              <a:rPr lang="fi-FI" sz="2800" dirty="0" err="1">
                <a:solidFill>
                  <a:schemeClr val="bg1"/>
                </a:solidFill>
              </a:rPr>
              <a:t>Ultimately</a:t>
            </a:r>
            <a:r>
              <a:rPr lang="fi-FI" sz="2800" dirty="0">
                <a:solidFill>
                  <a:schemeClr val="bg1"/>
                </a:solidFill>
              </a:rPr>
              <a:t>, the API is </a:t>
            </a:r>
            <a:r>
              <a:rPr lang="fi-FI" sz="2800" dirty="0" err="1">
                <a:solidFill>
                  <a:schemeClr val="bg1"/>
                </a:solidFill>
              </a:rPr>
              <a:t>only</a:t>
            </a:r>
            <a:r>
              <a:rPr lang="fi-FI" sz="2800" dirty="0">
                <a:solidFill>
                  <a:schemeClr val="bg1"/>
                </a:solidFill>
              </a:rPr>
              <a:t> about the </a:t>
            </a:r>
            <a:r>
              <a:rPr lang="fi-FI" sz="2800" dirty="0" err="1">
                <a:solidFill>
                  <a:schemeClr val="bg1"/>
                </a:solidFill>
              </a:rPr>
              <a:t>interface</a:t>
            </a:r>
            <a:r>
              <a:rPr lang="fi-FI" sz="2800" dirty="0">
                <a:solidFill>
                  <a:schemeClr val="bg1"/>
                </a:solidFill>
              </a:rPr>
              <a:t> to the </a:t>
            </a:r>
            <a:r>
              <a:rPr lang="fi-FI" sz="2800" dirty="0" err="1">
                <a:solidFill>
                  <a:schemeClr val="bg1"/>
                </a:solidFill>
              </a:rPr>
              <a:t>value</a:t>
            </a:r>
            <a:r>
              <a:rPr lang="fi-FI" sz="2800" dirty="0">
                <a:solidFill>
                  <a:schemeClr val="bg1"/>
                </a:solidFill>
              </a:rPr>
              <a:t> proposition, not to the </a:t>
            </a:r>
            <a:r>
              <a:rPr lang="fi-FI" sz="2800" dirty="0" err="1">
                <a:solidFill>
                  <a:schemeClr val="bg1"/>
                </a:solidFill>
              </a:rPr>
              <a:t>application</a:t>
            </a:r>
            <a:r>
              <a:rPr lang="fi-FI" sz="2800" dirty="0">
                <a:solidFill>
                  <a:schemeClr val="bg1"/>
                </a:solidFill>
              </a:rPr>
              <a:t>.”</a:t>
            </a:r>
          </a:p>
        </p:txBody>
      </p:sp>
      <p:sp>
        <p:nvSpPr>
          <p:cNvPr id="48" name="Tekstiruutu 47">
            <a:extLst>
              <a:ext uri="{FF2B5EF4-FFF2-40B4-BE49-F238E27FC236}">
                <a16:creationId xmlns:a16="http://schemas.microsoft.com/office/drawing/2014/main" id="{D0E389E5-7841-FA49-828D-CE961CFEDAF9}"/>
              </a:ext>
            </a:extLst>
          </p:cNvPr>
          <p:cNvSpPr txBox="1"/>
          <p:nvPr/>
        </p:nvSpPr>
        <p:spPr>
          <a:xfrm>
            <a:off x="415814" y="2283977"/>
            <a:ext cx="1626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>
                <a:solidFill>
                  <a:schemeClr val="bg1"/>
                </a:solidFill>
              </a:rPr>
              <a:t>Amancio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Bouza</a:t>
            </a:r>
            <a:endParaRPr lang="fi-FI" dirty="0">
              <a:solidFill>
                <a:schemeClr val="bg1"/>
              </a:solidFill>
            </a:endParaRPr>
          </a:p>
        </p:txBody>
      </p:sp>
      <p:pic>
        <p:nvPicPr>
          <p:cNvPr id="1026" name="Picture 2" descr="Kuvahaun tulos: api product management bouza">
            <a:extLst>
              <a:ext uri="{FF2B5EF4-FFF2-40B4-BE49-F238E27FC236}">
                <a16:creationId xmlns:a16="http://schemas.microsoft.com/office/drawing/2014/main" id="{FEAA713D-AA0A-E647-A15C-F644B316B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700" y="2995447"/>
            <a:ext cx="2031043" cy="3249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936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uorakulmio 40">
            <a:extLst>
              <a:ext uri="{FF2B5EF4-FFF2-40B4-BE49-F238E27FC236}">
                <a16:creationId xmlns:a16="http://schemas.microsoft.com/office/drawing/2014/main" id="{00B45321-34E6-4C4D-8ACB-DD10786EC941}"/>
              </a:ext>
            </a:extLst>
          </p:cNvPr>
          <p:cNvSpPr/>
          <p:nvPr/>
        </p:nvSpPr>
        <p:spPr>
          <a:xfrm>
            <a:off x="142660" y="5079807"/>
            <a:ext cx="3567492" cy="1000334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5" name="Tekstiruutu 34">
            <a:extLst>
              <a:ext uri="{FF2B5EF4-FFF2-40B4-BE49-F238E27FC236}">
                <a16:creationId xmlns:a16="http://schemas.microsoft.com/office/drawing/2014/main" id="{04A9FBD3-6143-9A4A-9F55-69456A80B6D4}"/>
              </a:ext>
            </a:extLst>
          </p:cNvPr>
          <p:cNvSpPr txBox="1"/>
          <p:nvPr/>
        </p:nvSpPr>
        <p:spPr>
          <a:xfrm>
            <a:off x="194442" y="1802047"/>
            <a:ext cx="398867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dirty="0" err="1">
                <a:solidFill>
                  <a:schemeClr val="bg1"/>
                </a:solidFill>
              </a:rPr>
              <a:t>Each</a:t>
            </a:r>
            <a:r>
              <a:rPr lang="fi-FI" dirty="0">
                <a:solidFill>
                  <a:schemeClr val="bg1"/>
                </a:solidFill>
              </a:rPr>
              <a:t> system </a:t>
            </a:r>
            <a:r>
              <a:rPr lang="fi-FI" dirty="0" err="1">
                <a:solidFill>
                  <a:schemeClr val="bg1"/>
                </a:solidFill>
              </a:rPr>
              <a:t>has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their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own</a:t>
            </a:r>
            <a:r>
              <a:rPr lang="fi-FI" dirty="0">
                <a:solidFill>
                  <a:schemeClr val="bg1"/>
                </a:solidFill>
              </a:rPr>
              <a:t> data model.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dirty="0" err="1">
                <a:solidFill>
                  <a:schemeClr val="bg1"/>
                </a:solidFill>
              </a:rPr>
              <a:t>Each</a:t>
            </a:r>
            <a:r>
              <a:rPr lang="fi-FI" dirty="0">
                <a:solidFill>
                  <a:schemeClr val="bg1"/>
                </a:solidFill>
              </a:rPr>
              <a:t> data model </a:t>
            </a:r>
            <a:r>
              <a:rPr lang="fi-FI" dirty="0" err="1">
                <a:solidFill>
                  <a:schemeClr val="bg1"/>
                </a:solidFill>
              </a:rPr>
              <a:t>changes</a:t>
            </a:r>
            <a:r>
              <a:rPr lang="fi-FI" dirty="0">
                <a:solidFill>
                  <a:schemeClr val="bg1"/>
                </a:solidFill>
              </a:rPr>
              <a:t> in different </a:t>
            </a:r>
            <a:r>
              <a:rPr lang="fi-FI" dirty="0" err="1">
                <a:solidFill>
                  <a:schemeClr val="bg1"/>
                </a:solidFill>
              </a:rPr>
              <a:t>schedules</a:t>
            </a:r>
            <a:r>
              <a:rPr lang="fi-FI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dirty="0" err="1">
                <a:solidFill>
                  <a:schemeClr val="bg1"/>
                </a:solidFill>
              </a:rPr>
              <a:t>This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causes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continuous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chaos</a:t>
            </a:r>
            <a:r>
              <a:rPr lang="fi-FI" dirty="0">
                <a:solidFill>
                  <a:schemeClr val="bg1"/>
                </a:solidFill>
              </a:rPr>
              <a:t> at the </a:t>
            </a:r>
            <a:r>
              <a:rPr lang="fi-FI" dirty="0" err="1">
                <a:solidFill>
                  <a:schemeClr val="bg1"/>
                </a:solidFill>
              </a:rPr>
              <a:t>application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adaptation</a:t>
            </a:r>
            <a:r>
              <a:rPr lang="fi-FI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dirty="0" err="1">
                <a:solidFill>
                  <a:schemeClr val="bg1"/>
                </a:solidFill>
              </a:rPr>
              <a:t>Each</a:t>
            </a:r>
            <a:r>
              <a:rPr lang="fi-FI" dirty="0">
                <a:solidFill>
                  <a:schemeClr val="bg1"/>
                </a:solidFill>
              </a:rPr>
              <a:t> system </a:t>
            </a:r>
            <a:r>
              <a:rPr lang="fi-FI" dirty="0" err="1">
                <a:solidFill>
                  <a:schemeClr val="bg1"/>
                </a:solidFill>
              </a:rPr>
              <a:t>has</a:t>
            </a:r>
            <a:r>
              <a:rPr lang="fi-FI" dirty="0">
                <a:solidFill>
                  <a:schemeClr val="bg1"/>
                </a:solidFill>
              </a:rPr>
              <a:t>  </a:t>
            </a:r>
            <a:r>
              <a:rPr lang="fi-FI" dirty="0" err="1">
                <a:solidFill>
                  <a:schemeClr val="bg1"/>
                </a:solidFill>
              </a:rPr>
              <a:t>differently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designed</a:t>
            </a:r>
            <a:r>
              <a:rPr lang="fi-FI" dirty="0">
                <a:solidFill>
                  <a:schemeClr val="bg1"/>
                </a:solidFill>
              </a:rPr>
              <a:t>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i-FI" dirty="0">
              <a:solidFill>
                <a:schemeClr val="bg1"/>
              </a:solidFill>
            </a:endParaRPr>
          </a:p>
          <a:p>
            <a:r>
              <a:rPr lang="fi-FI" dirty="0">
                <a:solidFill>
                  <a:schemeClr val="bg1"/>
                </a:solidFill>
              </a:rPr>
              <a:t>Even if </a:t>
            </a:r>
            <a:r>
              <a:rPr lang="fi-FI" dirty="0" err="1">
                <a:solidFill>
                  <a:schemeClr val="bg1"/>
                </a:solidFill>
              </a:rPr>
              <a:t>all</a:t>
            </a:r>
            <a:r>
              <a:rPr lang="fi-FI" dirty="0">
                <a:solidFill>
                  <a:schemeClr val="bg1"/>
                </a:solidFill>
              </a:rPr>
              <a:t> the systems </a:t>
            </a:r>
            <a:r>
              <a:rPr lang="fi-FI" dirty="0" err="1">
                <a:solidFill>
                  <a:schemeClr val="bg1"/>
                </a:solidFill>
              </a:rPr>
              <a:t>should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give</a:t>
            </a:r>
            <a:r>
              <a:rPr lang="fi-FI" dirty="0">
                <a:solidFill>
                  <a:schemeClr val="bg1"/>
                </a:solidFill>
              </a:rPr>
              <a:t> me CO2 </a:t>
            </a:r>
            <a:r>
              <a:rPr lang="fi-FI" dirty="0" err="1">
                <a:solidFill>
                  <a:schemeClr val="bg1"/>
                </a:solidFill>
              </a:rPr>
              <a:t>levels</a:t>
            </a:r>
            <a:r>
              <a:rPr lang="fi-FI" dirty="0">
                <a:solidFill>
                  <a:schemeClr val="bg1"/>
                </a:solidFill>
              </a:rPr>
              <a:t> in the </a:t>
            </a:r>
            <a:r>
              <a:rPr lang="fi-FI" dirty="0" err="1">
                <a:solidFill>
                  <a:schemeClr val="bg1"/>
                </a:solidFill>
              </a:rPr>
              <a:t>rooms</a:t>
            </a:r>
            <a:r>
              <a:rPr lang="fi-FI" dirty="0">
                <a:solidFill>
                  <a:schemeClr val="bg1"/>
                </a:solidFill>
              </a:rPr>
              <a:t> of </a:t>
            </a:r>
            <a:r>
              <a:rPr lang="fi-FI" dirty="0" err="1">
                <a:solidFill>
                  <a:schemeClr val="bg1"/>
                </a:solidFill>
              </a:rPr>
              <a:t>one</a:t>
            </a:r>
            <a:r>
              <a:rPr lang="fi-FI" dirty="0">
                <a:solidFill>
                  <a:schemeClr val="bg1"/>
                </a:solidFill>
              </a:rPr>
              <a:t> building</a:t>
            </a:r>
          </a:p>
          <a:p>
            <a:endParaRPr lang="fi-FI" dirty="0">
              <a:solidFill>
                <a:schemeClr val="bg1"/>
              </a:solidFill>
            </a:endParaRPr>
          </a:p>
          <a:p>
            <a:r>
              <a:rPr lang="fi-FI" sz="2800" dirty="0">
                <a:solidFill>
                  <a:schemeClr val="bg1"/>
                </a:solidFill>
              </a:rPr>
              <a:t>As a </a:t>
            </a:r>
            <a:r>
              <a:rPr lang="fi-FI" sz="2800" dirty="0" err="1">
                <a:solidFill>
                  <a:schemeClr val="bg1"/>
                </a:solidFill>
              </a:rPr>
              <a:t>developer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I’m</a:t>
            </a:r>
            <a:r>
              <a:rPr lang="fi-FI" sz="2800" dirty="0">
                <a:solidFill>
                  <a:schemeClr val="bg1"/>
                </a:solidFill>
              </a:rPr>
              <a:t> in </a:t>
            </a:r>
            <a:r>
              <a:rPr lang="fi-FI" sz="2800" dirty="0" err="1">
                <a:solidFill>
                  <a:schemeClr val="bg1"/>
                </a:solidFill>
              </a:rPr>
              <a:t>tears</a:t>
            </a:r>
            <a:r>
              <a:rPr lang="fi-FI" sz="28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4" name="Lieriö 3">
            <a:extLst>
              <a:ext uri="{FF2B5EF4-FFF2-40B4-BE49-F238E27FC236}">
                <a16:creationId xmlns:a16="http://schemas.microsoft.com/office/drawing/2014/main" id="{E3D9C009-AC03-834E-ACCA-41FB4A9A4164}"/>
              </a:ext>
            </a:extLst>
          </p:cNvPr>
          <p:cNvSpPr/>
          <p:nvPr/>
        </p:nvSpPr>
        <p:spPr>
          <a:xfrm>
            <a:off x="10836166" y="2848303"/>
            <a:ext cx="872359" cy="99060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Suorakulmio 5">
            <a:extLst>
              <a:ext uri="{FF2B5EF4-FFF2-40B4-BE49-F238E27FC236}">
                <a16:creationId xmlns:a16="http://schemas.microsoft.com/office/drawing/2014/main" id="{701F4F7A-E58F-E645-A5E8-EBD342AF6F18}"/>
              </a:ext>
            </a:extLst>
          </p:cNvPr>
          <p:cNvSpPr/>
          <p:nvPr/>
        </p:nvSpPr>
        <p:spPr>
          <a:xfrm>
            <a:off x="9680027" y="2392416"/>
            <a:ext cx="872359" cy="190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System</a:t>
            </a:r>
          </a:p>
          <a:p>
            <a:pPr algn="ctr"/>
            <a:r>
              <a:rPr lang="fi-FI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8" name="Suorakulmio 7">
            <a:extLst>
              <a:ext uri="{FF2B5EF4-FFF2-40B4-BE49-F238E27FC236}">
                <a16:creationId xmlns:a16="http://schemas.microsoft.com/office/drawing/2014/main" id="{48B02501-A7EB-7547-8387-6116C50CFDDA}"/>
              </a:ext>
            </a:extLst>
          </p:cNvPr>
          <p:cNvSpPr/>
          <p:nvPr/>
        </p:nvSpPr>
        <p:spPr>
          <a:xfrm>
            <a:off x="8665778" y="2392416"/>
            <a:ext cx="872359" cy="190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6E9FE6AC-6BDD-2D49-BA81-8DF5A7880D19}"/>
              </a:ext>
            </a:extLst>
          </p:cNvPr>
          <p:cNvSpPr/>
          <p:nvPr/>
        </p:nvSpPr>
        <p:spPr>
          <a:xfrm>
            <a:off x="6702970" y="2388579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sp>
        <p:nvSpPr>
          <p:cNvPr id="11" name="Suorakulmio 10">
            <a:extLst>
              <a:ext uri="{FF2B5EF4-FFF2-40B4-BE49-F238E27FC236}">
                <a16:creationId xmlns:a16="http://schemas.microsoft.com/office/drawing/2014/main" id="{006F3520-906D-EC42-95AF-0834CBC66999}"/>
              </a:ext>
            </a:extLst>
          </p:cNvPr>
          <p:cNvSpPr/>
          <p:nvPr/>
        </p:nvSpPr>
        <p:spPr>
          <a:xfrm>
            <a:off x="6702970" y="3078872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sp>
        <p:nvSpPr>
          <p:cNvPr id="12" name="Suorakulmio 11">
            <a:extLst>
              <a:ext uri="{FF2B5EF4-FFF2-40B4-BE49-F238E27FC236}">
                <a16:creationId xmlns:a16="http://schemas.microsoft.com/office/drawing/2014/main" id="{47F84386-453A-1342-A672-4BB51086477A}"/>
              </a:ext>
            </a:extLst>
          </p:cNvPr>
          <p:cNvSpPr/>
          <p:nvPr/>
        </p:nvSpPr>
        <p:spPr>
          <a:xfrm>
            <a:off x="6716109" y="3749563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cxnSp>
        <p:nvCxnSpPr>
          <p:cNvPr id="13" name="Suora nuoliyhdysviiva 12">
            <a:extLst>
              <a:ext uri="{FF2B5EF4-FFF2-40B4-BE49-F238E27FC236}">
                <a16:creationId xmlns:a16="http://schemas.microsoft.com/office/drawing/2014/main" id="{20832C95-BE81-D146-A128-92C3EB5E1780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7690944" y="2653309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uora nuoliyhdysviiva 14">
            <a:extLst>
              <a:ext uri="{FF2B5EF4-FFF2-40B4-BE49-F238E27FC236}">
                <a16:creationId xmlns:a16="http://schemas.microsoft.com/office/drawing/2014/main" id="{165E4D87-AC61-6F4E-9C3B-656F74571D51}"/>
              </a:ext>
            </a:extLst>
          </p:cNvPr>
          <p:cNvCxnSpPr>
            <a:cxnSpLocks/>
          </p:cNvCxnSpPr>
          <p:nvPr/>
        </p:nvCxnSpPr>
        <p:spPr>
          <a:xfrm flipH="1">
            <a:off x="7704083" y="3332539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uora nuoliyhdysviiva 15">
            <a:extLst>
              <a:ext uri="{FF2B5EF4-FFF2-40B4-BE49-F238E27FC236}">
                <a16:creationId xmlns:a16="http://schemas.microsoft.com/office/drawing/2014/main" id="{E8211A53-C8D0-0944-8EE2-01AC699648A5}"/>
              </a:ext>
            </a:extLst>
          </p:cNvPr>
          <p:cNvCxnSpPr>
            <a:cxnSpLocks/>
          </p:cNvCxnSpPr>
          <p:nvPr/>
        </p:nvCxnSpPr>
        <p:spPr>
          <a:xfrm flipH="1">
            <a:off x="7704083" y="4014293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ieriö 16">
            <a:extLst>
              <a:ext uri="{FF2B5EF4-FFF2-40B4-BE49-F238E27FC236}">
                <a16:creationId xmlns:a16="http://schemas.microsoft.com/office/drawing/2014/main" id="{9EC9ED74-4749-7241-BAC3-DA6E99130BA1}"/>
              </a:ext>
            </a:extLst>
          </p:cNvPr>
          <p:cNvSpPr/>
          <p:nvPr/>
        </p:nvSpPr>
        <p:spPr>
          <a:xfrm>
            <a:off x="10849305" y="4922726"/>
            <a:ext cx="872359" cy="99060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Suorakulmio 17">
            <a:extLst>
              <a:ext uri="{FF2B5EF4-FFF2-40B4-BE49-F238E27FC236}">
                <a16:creationId xmlns:a16="http://schemas.microsoft.com/office/drawing/2014/main" id="{7C3F9214-6804-4048-AE3E-F4043FF8FA6D}"/>
              </a:ext>
            </a:extLst>
          </p:cNvPr>
          <p:cNvSpPr/>
          <p:nvPr/>
        </p:nvSpPr>
        <p:spPr>
          <a:xfrm>
            <a:off x="9693166" y="4466839"/>
            <a:ext cx="872359" cy="190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System</a:t>
            </a:r>
          </a:p>
          <a:p>
            <a:pPr algn="ctr"/>
            <a:r>
              <a:rPr lang="fi-FI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9" name="Suorakulmio 18">
            <a:extLst>
              <a:ext uri="{FF2B5EF4-FFF2-40B4-BE49-F238E27FC236}">
                <a16:creationId xmlns:a16="http://schemas.microsoft.com/office/drawing/2014/main" id="{D75CD989-FB6C-8049-A6D5-9D5B062052A1}"/>
              </a:ext>
            </a:extLst>
          </p:cNvPr>
          <p:cNvSpPr/>
          <p:nvPr/>
        </p:nvSpPr>
        <p:spPr>
          <a:xfrm>
            <a:off x="8678917" y="4466839"/>
            <a:ext cx="872359" cy="190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20" name="Suorakulmio 19">
            <a:extLst>
              <a:ext uri="{FF2B5EF4-FFF2-40B4-BE49-F238E27FC236}">
                <a16:creationId xmlns:a16="http://schemas.microsoft.com/office/drawing/2014/main" id="{9C5E5560-94CC-AD4F-9C0D-324E523C2F77}"/>
              </a:ext>
            </a:extLst>
          </p:cNvPr>
          <p:cNvSpPr/>
          <p:nvPr/>
        </p:nvSpPr>
        <p:spPr>
          <a:xfrm>
            <a:off x="6716109" y="4463002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sp>
        <p:nvSpPr>
          <p:cNvPr id="21" name="Suorakulmio 20">
            <a:extLst>
              <a:ext uri="{FF2B5EF4-FFF2-40B4-BE49-F238E27FC236}">
                <a16:creationId xmlns:a16="http://schemas.microsoft.com/office/drawing/2014/main" id="{253109A1-89C7-DF48-854A-03669354CE8B}"/>
              </a:ext>
            </a:extLst>
          </p:cNvPr>
          <p:cNvSpPr/>
          <p:nvPr/>
        </p:nvSpPr>
        <p:spPr>
          <a:xfrm>
            <a:off x="6716109" y="5153295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sp>
        <p:nvSpPr>
          <p:cNvPr id="22" name="Suorakulmio 21">
            <a:extLst>
              <a:ext uri="{FF2B5EF4-FFF2-40B4-BE49-F238E27FC236}">
                <a16:creationId xmlns:a16="http://schemas.microsoft.com/office/drawing/2014/main" id="{0EE23FF9-0D93-0545-A398-9D7466BA2963}"/>
              </a:ext>
            </a:extLst>
          </p:cNvPr>
          <p:cNvSpPr/>
          <p:nvPr/>
        </p:nvSpPr>
        <p:spPr>
          <a:xfrm>
            <a:off x="6729248" y="5823986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cxnSp>
        <p:nvCxnSpPr>
          <p:cNvPr id="23" name="Suora nuoliyhdysviiva 22">
            <a:extLst>
              <a:ext uri="{FF2B5EF4-FFF2-40B4-BE49-F238E27FC236}">
                <a16:creationId xmlns:a16="http://schemas.microsoft.com/office/drawing/2014/main" id="{93719C71-6228-2249-B106-7F2336DEF315}"/>
              </a:ext>
            </a:extLst>
          </p:cNvPr>
          <p:cNvCxnSpPr>
            <a:cxnSpLocks/>
            <a:endCxn id="20" idx="3"/>
          </p:cNvCxnSpPr>
          <p:nvPr/>
        </p:nvCxnSpPr>
        <p:spPr>
          <a:xfrm flipH="1">
            <a:off x="7704083" y="4727732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uora nuoliyhdysviiva 23">
            <a:extLst>
              <a:ext uri="{FF2B5EF4-FFF2-40B4-BE49-F238E27FC236}">
                <a16:creationId xmlns:a16="http://schemas.microsoft.com/office/drawing/2014/main" id="{F39E8C8F-3BB1-534F-8EEA-EAD101592A28}"/>
              </a:ext>
            </a:extLst>
          </p:cNvPr>
          <p:cNvCxnSpPr>
            <a:cxnSpLocks/>
          </p:cNvCxnSpPr>
          <p:nvPr/>
        </p:nvCxnSpPr>
        <p:spPr>
          <a:xfrm flipH="1">
            <a:off x="7717222" y="5406962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uora nuoliyhdysviiva 24">
            <a:extLst>
              <a:ext uri="{FF2B5EF4-FFF2-40B4-BE49-F238E27FC236}">
                <a16:creationId xmlns:a16="http://schemas.microsoft.com/office/drawing/2014/main" id="{AEC5BC9F-86AD-5A41-9797-252B28D7CC91}"/>
              </a:ext>
            </a:extLst>
          </p:cNvPr>
          <p:cNvCxnSpPr>
            <a:cxnSpLocks/>
          </p:cNvCxnSpPr>
          <p:nvPr/>
        </p:nvCxnSpPr>
        <p:spPr>
          <a:xfrm flipH="1">
            <a:off x="7717222" y="6088716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Lieriö 25">
            <a:extLst>
              <a:ext uri="{FF2B5EF4-FFF2-40B4-BE49-F238E27FC236}">
                <a16:creationId xmlns:a16="http://schemas.microsoft.com/office/drawing/2014/main" id="{986F1224-E7BD-5D45-B711-8421245F5B74}"/>
              </a:ext>
            </a:extLst>
          </p:cNvPr>
          <p:cNvSpPr/>
          <p:nvPr/>
        </p:nvSpPr>
        <p:spPr>
          <a:xfrm>
            <a:off x="10828282" y="787224"/>
            <a:ext cx="872359" cy="990600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7" name="Suorakulmio 26">
            <a:extLst>
              <a:ext uri="{FF2B5EF4-FFF2-40B4-BE49-F238E27FC236}">
                <a16:creationId xmlns:a16="http://schemas.microsoft.com/office/drawing/2014/main" id="{E0AB1E7C-112A-6D40-A7EA-577634A91794}"/>
              </a:ext>
            </a:extLst>
          </p:cNvPr>
          <p:cNvSpPr/>
          <p:nvPr/>
        </p:nvSpPr>
        <p:spPr>
          <a:xfrm>
            <a:off x="9672143" y="331337"/>
            <a:ext cx="872359" cy="190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System</a:t>
            </a:r>
          </a:p>
          <a:p>
            <a:pPr algn="ctr"/>
            <a:r>
              <a:rPr lang="fi-FI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8" name="Suorakulmio 27">
            <a:extLst>
              <a:ext uri="{FF2B5EF4-FFF2-40B4-BE49-F238E27FC236}">
                <a16:creationId xmlns:a16="http://schemas.microsoft.com/office/drawing/2014/main" id="{1EA77B72-274F-EA45-87A1-1978F835CE01}"/>
              </a:ext>
            </a:extLst>
          </p:cNvPr>
          <p:cNvSpPr/>
          <p:nvPr/>
        </p:nvSpPr>
        <p:spPr>
          <a:xfrm>
            <a:off x="8657894" y="331337"/>
            <a:ext cx="872359" cy="19023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29" name="Suorakulmio 28">
            <a:extLst>
              <a:ext uri="{FF2B5EF4-FFF2-40B4-BE49-F238E27FC236}">
                <a16:creationId xmlns:a16="http://schemas.microsoft.com/office/drawing/2014/main" id="{39FE2FE7-6B88-F74D-89A1-7A7FFA85E9A5}"/>
              </a:ext>
            </a:extLst>
          </p:cNvPr>
          <p:cNvSpPr/>
          <p:nvPr/>
        </p:nvSpPr>
        <p:spPr>
          <a:xfrm>
            <a:off x="6695086" y="327500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sp>
        <p:nvSpPr>
          <p:cNvPr id="30" name="Suorakulmio 29">
            <a:extLst>
              <a:ext uri="{FF2B5EF4-FFF2-40B4-BE49-F238E27FC236}">
                <a16:creationId xmlns:a16="http://schemas.microsoft.com/office/drawing/2014/main" id="{5B49DE31-FBA4-2240-846C-3BEB79A2B6C2}"/>
              </a:ext>
            </a:extLst>
          </p:cNvPr>
          <p:cNvSpPr/>
          <p:nvPr/>
        </p:nvSpPr>
        <p:spPr>
          <a:xfrm>
            <a:off x="6695086" y="1017793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sp>
        <p:nvSpPr>
          <p:cNvPr id="31" name="Suorakulmio 30">
            <a:extLst>
              <a:ext uri="{FF2B5EF4-FFF2-40B4-BE49-F238E27FC236}">
                <a16:creationId xmlns:a16="http://schemas.microsoft.com/office/drawing/2014/main" id="{AEF3C001-C587-6B46-B607-0897F429CCD9}"/>
              </a:ext>
            </a:extLst>
          </p:cNvPr>
          <p:cNvSpPr/>
          <p:nvPr/>
        </p:nvSpPr>
        <p:spPr>
          <a:xfrm>
            <a:off x="6708225" y="1688484"/>
            <a:ext cx="987974" cy="5294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Payload</a:t>
            </a:r>
          </a:p>
        </p:txBody>
      </p:sp>
      <p:cxnSp>
        <p:nvCxnSpPr>
          <p:cNvPr id="32" name="Suora nuoliyhdysviiva 31">
            <a:extLst>
              <a:ext uri="{FF2B5EF4-FFF2-40B4-BE49-F238E27FC236}">
                <a16:creationId xmlns:a16="http://schemas.microsoft.com/office/drawing/2014/main" id="{FB885F11-811F-B74C-A1BF-4BFC2E3D0AED}"/>
              </a:ext>
            </a:extLst>
          </p:cNvPr>
          <p:cNvCxnSpPr>
            <a:cxnSpLocks/>
            <a:endCxn id="29" idx="3"/>
          </p:cNvCxnSpPr>
          <p:nvPr/>
        </p:nvCxnSpPr>
        <p:spPr>
          <a:xfrm flipH="1">
            <a:off x="7683060" y="592230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uora nuoliyhdysviiva 32">
            <a:extLst>
              <a:ext uri="{FF2B5EF4-FFF2-40B4-BE49-F238E27FC236}">
                <a16:creationId xmlns:a16="http://schemas.microsoft.com/office/drawing/2014/main" id="{E2B9A613-DA6D-ED4C-AF66-9E1F428673B5}"/>
              </a:ext>
            </a:extLst>
          </p:cNvPr>
          <p:cNvCxnSpPr>
            <a:cxnSpLocks/>
          </p:cNvCxnSpPr>
          <p:nvPr/>
        </p:nvCxnSpPr>
        <p:spPr>
          <a:xfrm flipH="1">
            <a:off x="7696199" y="1271460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uora nuoliyhdysviiva 33">
            <a:extLst>
              <a:ext uri="{FF2B5EF4-FFF2-40B4-BE49-F238E27FC236}">
                <a16:creationId xmlns:a16="http://schemas.microsoft.com/office/drawing/2014/main" id="{897C24BC-957B-2B48-BEB0-0A995F1FA703}"/>
              </a:ext>
            </a:extLst>
          </p:cNvPr>
          <p:cNvCxnSpPr>
            <a:cxnSpLocks/>
          </p:cNvCxnSpPr>
          <p:nvPr/>
        </p:nvCxnSpPr>
        <p:spPr>
          <a:xfrm flipH="1">
            <a:off x="7696199" y="1953214"/>
            <a:ext cx="97483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Kuva 36" descr="Kuva, joka sisältää kohteen kevyt&#10;&#10;Kuvaus luotu automaattisesti">
            <a:extLst>
              <a:ext uri="{FF2B5EF4-FFF2-40B4-BE49-F238E27FC236}">
                <a16:creationId xmlns:a16="http://schemas.microsoft.com/office/drawing/2014/main" id="{34A4ACF3-FED9-7846-94DE-4C6EF62DF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901" y="2233710"/>
            <a:ext cx="180215" cy="253824"/>
          </a:xfrm>
          <a:prstGeom prst="rect">
            <a:avLst/>
          </a:prstGeom>
        </p:spPr>
      </p:pic>
      <p:pic>
        <p:nvPicPr>
          <p:cNvPr id="38" name="Kuva 37" descr="Kuva, joka sisältää kohteen kevyt&#10;&#10;Kuvaus luotu automaattisesti">
            <a:extLst>
              <a:ext uri="{FF2B5EF4-FFF2-40B4-BE49-F238E27FC236}">
                <a16:creationId xmlns:a16="http://schemas.microsoft.com/office/drawing/2014/main" id="{29D86F0E-0102-2A44-A6A1-9804C4B5B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318" y="2657223"/>
            <a:ext cx="263199" cy="370703"/>
          </a:xfrm>
          <a:prstGeom prst="rect">
            <a:avLst/>
          </a:prstGeom>
        </p:spPr>
      </p:pic>
      <p:pic>
        <p:nvPicPr>
          <p:cNvPr id="39" name="Kuva 38" descr="Kuva, joka sisältää kohteen kevyt&#10;&#10;Kuvaus luotu automaattisesti">
            <a:extLst>
              <a:ext uri="{FF2B5EF4-FFF2-40B4-BE49-F238E27FC236}">
                <a16:creationId xmlns:a16="http://schemas.microsoft.com/office/drawing/2014/main" id="{4973D224-431F-0045-8E99-59E432678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060" y="3161883"/>
            <a:ext cx="263199" cy="370703"/>
          </a:xfrm>
          <a:prstGeom prst="rect">
            <a:avLst/>
          </a:prstGeom>
        </p:spPr>
      </p:pic>
      <p:pic>
        <p:nvPicPr>
          <p:cNvPr id="40" name="Kuva 39" descr="Kuva, joka sisältää kohteen kevyt&#10;&#10;Kuvaus luotu automaattisesti">
            <a:extLst>
              <a:ext uri="{FF2B5EF4-FFF2-40B4-BE49-F238E27FC236}">
                <a16:creationId xmlns:a16="http://schemas.microsoft.com/office/drawing/2014/main" id="{C7814F3F-CB7C-424B-926F-708682373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516" y="3735854"/>
            <a:ext cx="263199" cy="370703"/>
          </a:xfrm>
          <a:prstGeom prst="rect">
            <a:avLst/>
          </a:prstGeom>
        </p:spPr>
      </p:pic>
      <p:sp>
        <p:nvSpPr>
          <p:cNvPr id="2" name="Tekstiruutu 1">
            <a:extLst>
              <a:ext uri="{FF2B5EF4-FFF2-40B4-BE49-F238E27FC236}">
                <a16:creationId xmlns:a16="http://schemas.microsoft.com/office/drawing/2014/main" id="{5F354DF3-5989-A64C-B35D-18006BAA9C4F}"/>
              </a:ext>
            </a:extLst>
          </p:cNvPr>
          <p:cNvSpPr txBox="1"/>
          <p:nvPr/>
        </p:nvSpPr>
        <p:spPr>
          <a:xfrm>
            <a:off x="194442" y="199907"/>
            <a:ext cx="55258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3200" b="1" dirty="0">
                <a:solidFill>
                  <a:schemeClr val="bg1"/>
                </a:solidFill>
              </a:rPr>
              <a:t>Applications </a:t>
            </a:r>
            <a:r>
              <a:rPr lang="fi-FI" sz="3200" b="1" dirty="0" err="1">
                <a:solidFill>
                  <a:schemeClr val="bg1"/>
                </a:solidFill>
              </a:rPr>
              <a:t>require</a:t>
            </a:r>
            <a:r>
              <a:rPr lang="fi-FI" sz="3200" b="1" dirty="0">
                <a:solidFill>
                  <a:schemeClr val="bg1"/>
                </a:solidFill>
              </a:rPr>
              <a:t> </a:t>
            </a:r>
            <a:r>
              <a:rPr lang="fi-FI" sz="3200" b="1" dirty="0" err="1">
                <a:solidFill>
                  <a:schemeClr val="bg1"/>
                </a:solidFill>
              </a:rPr>
              <a:t>multiple</a:t>
            </a:r>
            <a:r>
              <a:rPr lang="fi-FI" sz="3200" b="1" dirty="0">
                <a:solidFill>
                  <a:schemeClr val="bg1"/>
                </a:solidFill>
              </a:rPr>
              <a:t> </a:t>
            </a:r>
            <a:r>
              <a:rPr lang="fi-FI" sz="3200" b="1" dirty="0" err="1">
                <a:solidFill>
                  <a:schemeClr val="bg1"/>
                </a:solidFill>
              </a:rPr>
              <a:t>APIs</a:t>
            </a:r>
            <a:r>
              <a:rPr lang="fi-FI" sz="3200" b="1" dirty="0">
                <a:solidFill>
                  <a:schemeClr val="bg1"/>
                </a:solidFill>
              </a:rPr>
              <a:t> and data </a:t>
            </a:r>
            <a:r>
              <a:rPr lang="fi-FI" sz="3200" b="1" dirty="0" err="1">
                <a:solidFill>
                  <a:schemeClr val="bg1"/>
                </a:solidFill>
              </a:rPr>
              <a:t>sources</a:t>
            </a:r>
            <a:r>
              <a:rPr lang="fi-FI" sz="3200" b="1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55757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21" name="Tekstiruutu 20">
            <a:extLst>
              <a:ext uri="{FF2B5EF4-FFF2-40B4-BE49-F238E27FC236}">
                <a16:creationId xmlns:a16="http://schemas.microsoft.com/office/drawing/2014/main" id="{F0F75EF5-E083-F94C-8157-6F3FF222ECEC}"/>
              </a:ext>
            </a:extLst>
          </p:cNvPr>
          <p:cNvSpPr txBox="1"/>
          <p:nvPr/>
        </p:nvSpPr>
        <p:spPr>
          <a:xfrm>
            <a:off x="2039679" y="2220094"/>
            <a:ext cx="81126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3200" b="1" dirty="0" err="1">
                <a:solidFill>
                  <a:schemeClr val="bg1"/>
                </a:solidFill>
              </a:rPr>
              <a:t>Lets</a:t>
            </a:r>
            <a:r>
              <a:rPr lang="fi-FI" sz="3200" b="1" dirty="0">
                <a:solidFill>
                  <a:schemeClr val="bg1"/>
                </a:solidFill>
              </a:rPr>
              <a:t> go </a:t>
            </a:r>
            <a:r>
              <a:rPr lang="fi-FI" sz="3200" b="1" dirty="0" err="1">
                <a:solidFill>
                  <a:schemeClr val="bg1"/>
                </a:solidFill>
              </a:rPr>
              <a:t>back</a:t>
            </a:r>
            <a:r>
              <a:rPr lang="fi-FI" sz="3200" b="1" dirty="0">
                <a:solidFill>
                  <a:schemeClr val="bg1"/>
                </a:solidFill>
              </a:rPr>
              <a:t> a </a:t>
            </a:r>
            <a:r>
              <a:rPr lang="fi-FI" sz="3200" b="1" dirty="0" err="1">
                <a:solidFill>
                  <a:schemeClr val="bg1"/>
                </a:solidFill>
              </a:rPr>
              <a:t>little</a:t>
            </a:r>
            <a:r>
              <a:rPr lang="fi-FI" sz="3200" b="1" dirty="0">
                <a:solidFill>
                  <a:schemeClr val="bg1"/>
                </a:solidFill>
              </a:rPr>
              <a:t> and </a:t>
            </a:r>
            <a:r>
              <a:rPr lang="fi-FI" sz="3200" b="1" dirty="0" err="1">
                <a:solidFill>
                  <a:schemeClr val="bg1"/>
                </a:solidFill>
              </a:rPr>
              <a:t>eventually</a:t>
            </a:r>
            <a:r>
              <a:rPr lang="fi-FI" sz="3200" b="1" dirty="0">
                <a:solidFill>
                  <a:schemeClr val="bg1"/>
                </a:solidFill>
              </a:rPr>
              <a:t> </a:t>
            </a:r>
            <a:r>
              <a:rPr lang="fi-FI" sz="3200" b="1" dirty="0" err="1">
                <a:solidFill>
                  <a:schemeClr val="bg1"/>
                </a:solidFill>
              </a:rPr>
              <a:t>combine</a:t>
            </a:r>
            <a:r>
              <a:rPr lang="fi-FI" sz="3200" b="1" dirty="0">
                <a:solidFill>
                  <a:schemeClr val="bg1"/>
                </a:solidFill>
              </a:rPr>
              <a:t> </a:t>
            </a:r>
            <a:r>
              <a:rPr lang="fi-FI" sz="3200" b="1" dirty="0" err="1">
                <a:solidFill>
                  <a:schemeClr val="bg1"/>
                </a:solidFill>
              </a:rPr>
              <a:t>all</a:t>
            </a:r>
            <a:r>
              <a:rPr lang="fi-FI" sz="3200" b="1" dirty="0">
                <a:solidFill>
                  <a:schemeClr val="bg1"/>
                </a:solidFill>
              </a:rPr>
              <a:t> to </a:t>
            </a:r>
            <a:r>
              <a:rPr lang="fi-FI" sz="3200" b="1" dirty="0" err="1">
                <a:solidFill>
                  <a:schemeClr val="bg1"/>
                </a:solidFill>
              </a:rPr>
              <a:t>one</a:t>
            </a:r>
            <a:r>
              <a:rPr lang="fi-FI" sz="3200" b="1" dirty="0">
                <a:solidFill>
                  <a:schemeClr val="bg1"/>
                </a:solidFill>
              </a:rPr>
              <a:t> </a:t>
            </a:r>
            <a:r>
              <a:rPr lang="fi-FI" sz="3200" b="1" dirty="0" err="1">
                <a:solidFill>
                  <a:schemeClr val="bg1"/>
                </a:solidFill>
              </a:rPr>
              <a:t>drawing</a:t>
            </a:r>
            <a:r>
              <a:rPr lang="fi-FI" sz="3200" b="1" dirty="0">
                <a:solidFill>
                  <a:schemeClr val="bg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73911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4" name="Suorakulmio 3">
            <a:extLst>
              <a:ext uri="{FF2B5EF4-FFF2-40B4-BE49-F238E27FC236}">
                <a16:creationId xmlns:a16="http://schemas.microsoft.com/office/drawing/2014/main" id="{4CB4CF91-0E92-9A44-BC5F-C81558B5A35D}"/>
              </a:ext>
            </a:extLst>
          </p:cNvPr>
          <p:cNvSpPr/>
          <p:nvPr/>
        </p:nvSpPr>
        <p:spPr>
          <a:xfrm>
            <a:off x="1135118" y="2599720"/>
            <a:ext cx="1471449" cy="11981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Data set</a:t>
            </a:r>
          </a:p>
        </p:txBody>
      </p:sp>
      <p:sp>
        <p:nvSpPr>
          <p:cNvPr id="8" name="Suorakulmio 7">
            <a:extLst>
              <a:ext uri="{FF2B5EF4-FFF2-40B4-BE49-F238E27FC236}">
                <a16:creationId xmlns:a16="http://schemas.microsoft.com/office/drawing/2014/main" id="{88A81898-A184-4A4A-8B0E-FF2A4EDDB3A6}"/>
              </a:ext>
            </a:extLst>
          </p:cNvPr>
          <p:cNvSpPr/>
          <p:nvPr/>
        </p:nvSpPr>
        <p:spPr>
          <a:xfrm>
            <a:off x="3857293" y="2599720"/>
            <a:ext cx="1471449" cy="11981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Data set</a:t>
            </a:r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8364576A-063E-F145-B1B6-791EC9F40A2A}"/>
              </a:ext>
            </a:extLst>
          </p:cNvPr>
          <p:cNvSpPr/>
          <p:nvPr/>
        </p:nvSpPr>
        <p:spPr>
          <a:xfrm>
            <a:off x="6442846" y="2599720"/>
            <a:ext cx="1471449" cy="11981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Data set</a:t>
            </a:r>
          </a:p>
        </p:txBody>
      </p:sp>
      <p:sp>
        <p:nvSpPr>
          <p:cNvPr id="11" name="Suorakulmio 10">
            <a:extLst>
              <a:ext uri="{FF2B5EF4-FFF2-40B4-BE49-F238E27FC236}">
                <a16:creationId xmlns:a16="http://schemas.microsoft.com/office/drawing/2014/main" id="{EFAD88F4-DF02-F649-AD57-6D111257CE4B}"/>
              </a:ext>
            </a:extLst>
          </p:cNvPr>
          <p:cNvSpPr/>
          <p:nvPr/>
        </p:nvSpPr>
        <p:spPr>
          <a:xfrm>
            <a:off x="9180796" y="2599720"/>
            <a:ext cx="1471449" cy="11981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Data set</a:t>
            </a:r>
          </a:p>
        </p:txBody>
      </p:sp>
      <p:sp>
        <p:nvSpPr>
          <p:cNvPr id="6" name="Pyöristetty suorakulmio 5">
            <a:extLst>
              <a:ext uri="{FF2B5EF4-FFF2-40B4-BE49-F238E27FC236}">
                <a16:creationId xmlns:a16="http://schemas.microsoft.com/office/drawing/2014/main" id="{D618C429-FEC0-9541-BA0E-A5FABEF2BCEC}"/>
              </a:ext>
            </a:extLst>
          </p:cNvPr>
          <p:cNvSpPr/>
          <p:nvPr/>
        </p:nvSpPr>
        <p:spPr>
          <a:xfrm>
            <a:off x="982717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Application</a:t>
            </a:r>
          </a:p>
        </p:txBody>
      </p:sp>
      <p:sp>
        <p:nvSpPr>
          <p:cNvPr id="12" name="Pyöristetty suorakulmio 11">
            <a:extLst>
              <a:ext uri="{FF2B5EF4-FFF2-40B4-BE49-F238E27FC236}">
                <a16:creationId xmlns:a16="http://schemas.microsoft.com/office/drawing/2014/main" id="{3E06BBE7-1C7D-5144-9E9C-F0B695F36F71}"/>
              </a:ext>
            </a:extLst>
          </p:cNvPr>
          <p:cNvSpPr/>
          <p:nvPr/>
        </p:nvSpPr>
        <p:spPr>
          <a:xfrm>
            <a:off x="3704892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Application</a:t>
            </a:r>
          </a:p>
        </p:txBody>
      </p:sp>
      <p:sp>
        <p:nvSpPr>
          <p:cNvPr id="13" name="Pyöristetty suorakulmio 12">
            <a:extLst>
              <a:ext uri="{FF2B5EF4-FFF2-40B4-BE49-F238E27FC236}">
                <a16:creationId xmlns:a16="http://schemas.microsoft.com/office/drawing/2014/main" id="{1B8EDF25-A09C-2345-9C9D-F08E433304D4}"/>
              </a:ext>
            </a:extLst>
          </p:cNvPr>
          <p:cNvSpPr/>
          <p:nvPr/>
        </p:nvSpPr>
        <p:spPr>
          <a:xfrm>
            <a:off x="6290445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Application</a:t>
            </a:r>
          </a:p>
        </p:txBody>
      </p:sp>
      <p:sp>
        <p:nvSpPr>
          <p:cNvPr id="14" name="Pyöristetty suorakulmio 13">
            <a:extLst>
              <a:ext uri="{FF2B5EF4-FFF2-40B4-BE49-F238E27FC236}">
                <a16:creationId xmlns:a16="http://schemas.microsoft.com/office/drawing/2014/main" id="{6BC57CF6-DAF2-5B4F-9A0D-89AD23309D3D}"/>
              </a:ext>
            </a:extLst>
          </p:cNvPr>
          <p:cNvSpPr/>
          <p:nvPr/>
        </p:nvSpPr>
        <p:spPr>
          <a:xfrm>
            <a:off x="9028395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Application</a:t>
            </a:r>
          </a:p>
        </p:txBody>
      </p:sp>
      <p:cxnSp>
        <p:nvCxnSpPr>
          <p:cNvPr id="16" name="Suora nuoliyhdysviiva 15">
            <a:extLst>
              <a:ext uri="{FF2B5EF4-FFF2-40B4-BE49-F238E27FC236}">
                <a16:creationId xmlns:a16="http://schemas.microsoft.com/office/drawing/2014/main" id="{492F4FFE-6BB2-3E45-BD2F-054BE4A1A18E}"/>
              </a:ext>
            </a:extLst>
          </p:cNvPr>
          <p:cNvCxnSpPr>
            <a:stCxn id="4" idx="0"/>
            <a:endCxn id="6" idx="2"/>
          </p:cNvCxnSpPr>
          <p:nvPr/>
        </p:nvCxnSpPr>
        <p:spPr>
          <a:xfrm flipH="1" flipV="1">
            <a:off x="1870842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uora nuoliyhdysviiva 16">
            <a:extLst>
              <a:ext uri="{FF2B5EF4-FFF2-40B4-BE49-F238E27FC236}">
                <a16:creationId xmlns:a16="http://schemas.microsoft.com/office/drawing/2014/main" id="{876F8758-A486-2F42-98DB-70C197298203}"/>
              </a:ext>
            </a:extLst>
          </p:cNvPr>
          <p:cNvCxnSpPr/>
          <p:nvPr/>
        </p:nvCxnSpPr>
        <p:spPr>
          <a:xfrm flipH="1" flipV="1">
            <a:off x="4593015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uora nuoliyhdysviiva 17">
            <a:extLst>
              <a:ext uri="{FF2B5EF4-FFF2-40B4-BE49-F238E27FC236}">
                <a16:creationId xmlns:a16="http://schemas.microsoft.com/office/drawing/2014/main" id="{97C4C327-A078-684D-8001-F404887EF0D2}"/>
              </a:ext>
            </a:extLst>
          </p:cNvPr>
          <p:cNvCxnSpPr/>
          <p:nvPr/>
        </p:nvCxnSpPr>
        <p:spPr>
          <a:xfrm flipH="1" flipV="1">
            <a:off x="7178569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uora nuoliyhdysviiva 18">
            <a:extLst>
              <a:ext uri="{FF2B5EF4-FFF2-40B4-BE49-F238E27FC236}">
                <a16:creationId xmlns:a16="http://schemas.microsoft.com/office/drawing/2014/main" id="{D42F0DCD-BF7C-204A-86F3-1C4BD856AE08}"/>
              </a:ext>
            </a:extLst>
          </p:cNvPr>
          <p:cNvCxnSpPr/>
          <p:nvPr/>
        </p:nvCxnSpPr>
        <p:spPr>
          <a:xfrm flipH="1" flipV="1">
            <a:off x="9874466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kstiruutu 20">
            <a:extLst>
              <a:ext uri="{FF2B5EF4-FFF2-40B4-BE49-F238E27FC236}">
                <a16:creationId xmlns:a16="http://schemas.microsoft.com/office/drawing/2014/main" id="{F0F75EF5-E083-F94C-8157-6F3FF222ECEC}"/>
              </a:ext>
            </a:extLst>
          </p:cNvPr>
          <p:cNvSpPr txBox="1"/>
          <p:nvPr/>
        </p:nvSpPr>
        <p:spPr>
          <a:xfrm>
            <a:off x="194442" y="199907"/>
            <a:ext cx="113206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3200" b="1" dirty="0">
                <a:solidFill>
                  <a:schemeClr val="bg1"/>
                </a:solidFill>
              </a:rPr>
              <a:t>Integration</a:t>
            </a:r>
          </a:p>
        </p:txBody>
      </p:sp>
      <p:sp>
        <p:nvSpPr>
          <p:cNvPr id="22" name="Lieriö 21">
            <a:extLst>
              <a:ext uri="{FF2B5EF4-FFF2-40B4-BE49-F238E27FC236}">
                <a16:creationId xmlns:a16="http://schemas.microsoft.com/office/drawing/2014/main" id="{1D416FEC-6D8F-584A-8049-3B5FB574E1AC}"/>
              </a:ext>
            </a:extLst>
          </p:cNvPr>
          <p:cNvSpPr/>
          <p:nvPr/>
        </p:nvSpPr>
        <p:spPr>
          <a:xfrm>
            <a:off x="5449123" y="5085757"/>
            <a:ext cx="999460" cy="935665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cxnSp>
        <p:nvCxnSpPr>
          <p:cNvPr id="23" name="Suora nuoliyhdysviiva 22">
            <a:extLst>
              <a:ext uri="{FF2B5EF4-FFF2-40B4-BE49-F238E27FC236}">
                <a16:creationId xmlns:a16="http://schemas.microsoft.com/office/drawing/2014/main" id="{59238F8A-1CEC-304A-938E-DCF7F19A00F2}"/>
              </a:ext>
            </a:extLst>
          </p:cNvPr>
          <p:cNvCxnSpPr>
            <a:cxnSpLocks/>
            <a:endCxn id="4" idx="2"/>
          </p:cNvCxnSpPr>
          <p:nvPr/>
        </p:nvCxnSpPr>
        <p:spPr>
          <a:xfrm flipH="1" flipV="1">
            <a:off x="1870843" y="3797900"/>
            <a:ext cx="3578280" cy="166907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uora nuoliyhdysviiva 25">
            <a:extLst>
              <a:ext uri="{FF2B5EF4-FFF2-40B4-BE49-F238E27FC236}">
                <a16:creationId xmlns:a16="http://schemas.microsoft.com/office/drawing/2014/main" id="{CD0AA837-044E-7D4C-96F4-8A8780FE51F5}"/>
              </a:ext>
            </a:extLst>
          </p:cNvPr>
          <p:cNvCxnSpPr>
            <a:cxnSpLocks/>
            <a:endCxn id="8" idx="2"/>
          </p:cNvCxnSpPr>
          <p:nvPr/>
        </p:nvCxnSpPr>
        <p:spPr>
          <a:xfrm flipH="1" flipV="1">
            <a:off x="4593018" y="3797900"/>
            <a:ext cx="1010340" cy="1287857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uora nuoliyhdysviiva 28">
            <a:extLst>
              <a:ext uri="{FF2B5EF4-FFF2-40B4-BE49-F238E27FC236}">
                <a16:creationId xmlns:a16="http://schemas.microsoft.com/office/drawing/2014/main" id="{D31B8B6C-ECC2-3144-B07F-0543BC5059AE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6290445" y="3797900"/>
            <a:ext cx="888126" cy="1369523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uora nuoliyhdysviiva 31">
            <a:extLst>
              <a:ext uri="{FF2B5EF4-FFF2-40B4-BE49-F238E27FC236}">
                <a16:creationId xmlns:a16="http://schemas.microsoft.com/office/drawing/2014/main" id="{6D54E04F-74D4-6B48-8489-3C36DE60A320}"/>
              </a:ext>
            </a:extLst>
          </p:cNvPr>
          <p:cNvCxnSpPr>
            <a:cxnSpLocks/>
            <a:stCxn id="22" idx="4"/>
          </p:cNvCxnSpPr>
          <p:nvPr/>
        </p:nvCxnSpPr>
        <p:spPr>
          <a:xfrm flipV="1">
            <a:off x="6448583" y="3797900"/>
            <a:ext cx="3425883" cy="1755690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51858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8" name="Suorakulmio 7">
            <a:extLst>
              <a:ext uri="{FF2B5EF4-FFF2-40B4-BE49-F238E27FC236}">
                <a16:creationId xmlns:a16="http://schemas.microsoft.com/office/drawing/2014/main" id="{88A81898-A184-4A4A-8B0E-FF2A4EDDB3A6}"/>
              </a:ext>
            </a:extLst>
          </p:cNvPr>
          <p:cNvSpPr/>
          <p:nvPr/>
        </p:nvSpPr>
        <p:spPr>
          <a:xfrm>
            <a:off x="5213129" y="3429000"/>
            <a:ext cx="1471449" cy="11981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Data set</a:t>
            </a:r>
          </a:p>
        </p:txBody>
      </p:sp>
      <p:sp>
        <p:nvSpPr>
          <p:cNvPr id="6" name="Pyöristetty suorakulmio 5">
            <a:extLst>
              <a:ext uri="{FF2B5EF4-FFF2-40B4-BE49-F238E27FC236}">
                <a16:creationId xmlns:a16="http://schemas.microsoft.com/office/drawing/2014/main" id="{D618C429-FEC0-9541-BA0E-A5FABEF2BCEC}"/>
              </a:ext>
            </a:extLst>
          </p:cNvPr>
          <p:cNvSpPr/>
          <p:nvPr/>
        </p:nvSpPr>
        <p:spPr>
          <a:xfrm>
            <a:off x="982717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Application</a:t>
            </a:r>
          </a:p>
        </p:txBody>
      </p:sp>
      <p:sp>
        <p:nvSpPr>
          <p:cNvPr id="12" name="Pyöristetty suorakulmio 11">
            <a:extLst>
              <a:ext uri="{FF2B5EF4-FFF2-40B4-BE49-F238E27FC236}">
                <a16:creationId xmlns:a16="http://schemas.microsoft.com/office/drawing/2014/main" id="{3E06BBE7-1C7D-5144-9E9C-F0B695F36F71}"/>
              </a:ext>
            </a:extLst>
          </p:cNvPr>
          <p:cNvSpPr/>
          <p:nvPr/>
        </p:nvSpPr>
        <p:spPr>
          <a:xfrm>
            <a:off x="3704892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Application</a:t>
            </a:r>
          </a:p>
        </p:txBody>
      </p:sp>
      <p:sp>
        <p:nvSpPr>
          <p:cNvPr id="13" name="Pyöristetty suorakulmio 12">
            <a:extLst>
              <a:ext uri="{FF2B5EF4-FFF2-40B4-BE49-F238E27FC236}">
                <a16:creationId xmlns:a16="http://schemas.microsoft.com/office/drawing/2014/main" id="{1B8EDF25-A09C-2345-9C9D-F08E433304D4}"/>
              </a:ext>
            </a:extLst>
          </p:cNvPr>
          <p:cNvSpPr/>
          <p:nvPr/>
        </p:nvSpPr>
        <p:spPr>
          <a:xfrm>
            <a:off x="6290445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Application</a:t>
            </a:r>
          </a:p>
        </p:txBody>
      </p:sp>
      <p:sp>
        <p:nvSpPr>
          <p:cNvPr id="14" name="Pyöristetty suorakulmio 13">
            <a:extLst>
              <a:ext uri="{FF2B5EF4-FFF2-40B4-BE49-F238E27FC236}">
                <a16:creationId xmlns:a16="http://schemas.microsoft.com/office/drawing/2014/main" id="{6BC57CF6-DAF2-5B4F-9A0D-89AD23309D3D}"/>
              </a:ext>
            </a:extLst>
          </p:cNvPr>
          <p:cNvSpPr/>
          <p:nvPr/>
        </p:nvSpPr>
        <p:spPr>
          <a:xfrm>
            <a:off x="9028395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Application</a:t>
            </a:r>
          </a:p>
        </p:txBody>
      </p:sp>
      <p:cxnSp>
        <p:nvCxnSpPr>
          <p:cNvPr id="16" name="Suora nuoliyhdysviiva 15">
            <a:extLst>
              <a:ext uri="{FF2B5EF4-FFF2-40B4-BE49-F238E27FC236}">
                <a16:creationId xmlns:a16="http://schemas.microsoft.com/office/drawing/2014/main" id="{492F4FFE-6BB2-3E45-BD2F-054BE4A1A18E}"/>
              </a:ext>
            </a:extLst>
          </p:cNvPr>
          <p:cNvCxnSpPr>
            <a:cxnSpLocks/>
            <a:endCxn id="6" idx="2"/>
          </p:cNvCxnSpPr>
          <p:nvPr/>
        </p:nvCxnSpPr>
        <p:spPr>
          <a:xfrm flipH="1" flipV="1">
            <a:off x="1870842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uora nuoliyhdysviiva 16">
            <a:extLst>
              <a:ext uri="{FF2B5EF4-FFF2-40B4-BE49-F238E27FC236}">
                <a16:creationId xmlns:a16="http://schemas.microsoft.com/office/drawing/2014/main" id="{876F8758-A486-2F42-98DB-70C197298203}"/>
              </a:ext>
            </a:extLst>
          </p:cNvPr>
          <p:cNvCxnSpPr/>
          <p:nvPr/>
        </p:nvCxnSpPr>
        <p:spPr>
          <a:xfrm flipH="1" flipV="1">
            <a:off x="4593015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uora nuoliyhdysviiva 17">
            <a:extLst>
              <a:ext uri="{FF2B5EF4-FFF2-40B4-BE49-F238E27FC236}">
                <a16:creationId xmlns:a16="http://schemas.microsoft.com/office/drawing/2014/main" id="{97C4C327-A078-684D-8001-F404887EF0D2}"/>
              </a:ext>
            </a:extLst>
          </p:cNvPr>
          <p:cNvCxnSpPr/>
          <p:nvPr/>
        </p:nvCxnSpPr>
        <p:spPr>
          <a:xfrm flipH="1" flipV="1">
            <a:off x="7178569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uora nuoliyhdysviiva 18">
            <a:extLst>
              <a:ext uri="{FF2B5EF4-FFF2-40B4-BE49-F238E27FC236}">
                <a16:creationId xmlns:a16="http://schemas.microsoft.com/office/drawing/2014/main" id="{D42F0DCD-BF7C-204A-86F3-1C4BD856AE08}"/>
              </a:ext>
            </a:extLst>
          </p:cNvPr>
          <p:cNvCxnSpPr/>
          <p:nvPr/>
        </p:nvCxnSpPr>
        <p:spPr>
          <a:xfrm flipH="1" flipV="1">
            <a:off x="9874466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kstiruutu 20">
            <a:extLst>
              <a:ext uri="{FF2B5EF4-FFF2-40B4-BE49-F238E27FC236}">
                <a16:creationId xmlns:a16="http://schemas.microsoft.com/office/drawing/2014/main" id="{F0F75EF5-E083-F94C-8157-6F3FF222ECEC}"/>
              </a:ext>
            </a:extLst>
          </p:cNvPr>
          <p:cNvSpPr txBox="1"/>
          <p:nvPr/>
        </p:nvSpPr>
        <p:spPr>
          <a:xfrm>
            <a:off x="194442" y="199907"/>
            <a:ext cx="113206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3200" b="1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20" name="Suorakulmio 19">
            <a:extLst>
              <a:ext uri="{FF2B5EF4-FFF2-40B4-BE49-F238E27FC236}">
                <a16:creationId xmlns:a16="http://schemas.microsoft.com/office/drawing/2014/main" id="{075171C5-912B-7E4E-B328-9EEC48A7E840}"/>
              </a:ext>
            </a:extLst>
          </p:cNvPr>
          <p:cNvSpPr/>
          <p:nvPr/>
        </p:nvSpPr>
        <p:spPr>
          <a:xfrm>
            <a:off x="1093065" y="2599720"/>
            <a:ext cx="9711578" cy="3707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API</a:t>
            </a:r>
          </a:p>
        </p:txBody>
      </p:sp>
      <p:cxnSp>
        <p:nvCxnSpPr>
          <p:cNvPr id="3" name="Suora nuoliyhdysviiva 2">
            <a:extLst>
              <a:ext uri="{FF2B5EF4-FFF2-40B4-BE49-F238E27FC236}">
                <a16:creationId xmlns:a16="http://schemas.microsoft.com/office/drawing/2014/main" id="{095A8019-44A9-2344-9C2F-928D13A2420D}"/>
              </a:ext>
            </a:extLst>
          </p:cNvPr>
          <p:cNvCxnSpPr>
            <a:stCxn id="8" idx="0"/>
            <a:endCxn id="20" idx="2"/>
          </p:cNvCxnSpPr>
          <p:nvPr/>
        </p:nvCxnSpPr>
        <p:spPr>
          <a:xfrm flipV="1">
            <a:off x="5948854" y="2970423"/>
            <a:ext cx="0" cy="458577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Lieriö 4">
            <a:extLst>
              <a:ext uri="{FF2B5EF4-FFF2-40B4-BE49-F238E27FC236}">
                <a16:creationId xmlns:a16="http://schemas.microsoft.com/office/drawing/2014/main" id="{4332A517-8A05-E940-9D1F-E247EC73BD88}"/>
              </a:ext>
            </a:extLst>
          </p:cNvPr>
          <p:cNvSpPr/>
          <p:nvPr/>
        </p:nvSpPr>
        <p:spPr>
          <a:xfrm>
            <a:off x="5449123" y="5085757"/>
            <a:ext cx="999460" cy="935665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cxnSp>
        <p:nvCxnSpPr>
          <p:cNvPr id="22" name="Suora nuoliyhdysviiva 21">
            <a:extLst>
              <a:ext uri="{FF2B5EF4-FFF2-40B4-BE49-F238E27FC236}">
                <a16:creationId xmlns:a16="http://schemas.microsoft.com/office/drawing/2014/main" id="{D409CEDE-337E-E046-B82C-0FBE26222D0C}"/>
              </a:ext>
            </a:extLst>
          </p:cNvPr>
          <p:cNvCxnSpPr/>
          <p:nvPr/>
        </p:nvCxnSpPr>
        <p:spPr>
          <a:xfrm flipV="1">
            <a:off x="5948854" y="4627180"/>
            <a:ext cx="0" cy="458577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1764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 1">
            <a:extLst>
              <a:ext uri="{FF2B5EF4-FFF2-40B4-BE49-F238E27FC236}">
                <a16:creationId xmlns:a16="http://schemas.microsoft.com/office/drawing/2014/main" id="{96D7AE5A-129C-B94D-8797-31BBE66E836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881817" cy="6487297"/>
          </a:xfrm>
          <a:prstGeom prst="rect">
            <a:avLst/>
          </a:prstGeom>
          <a:solidFill>
            <a:srgbClr val="FF420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i-FI" sz="6000" dirty="0">
              <a:solidFill>
                <a:schemeClr val="bg1"/>
              </a:solidFill>
            </a:endParaRPr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B95CC21C-49BE-B34D-8DE1-CC5257BCB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645" y="758277"/>
            <a:ext cx="5276336" cy="2520176"/>
          </a:xfrm>
          <a:solidFill>
            <a:srgbClr val="FF4201"/>
          </a:solidFill>
        </p:spPr>
        <p:txBody>
          <a:bodyPr>
            <a:normAutofit fontScale="90000"/>
          </a:bodyPr>
          <a:lstStyle/>
          <a:p>
            <a:pPr algn="ctr"/>
            <a:r>
              <a:rPr lang="fi-FI" sz="6000" dirty="0">
                <a:solidFill>
                  <a:schemeClr val="bg1"/>
                </a:solidFill>
              </a:rPr>
              <a:t>100 Days DX</a:t>
            </a:r>
            <a:br>
              <a:rPr lang="fi-FI" sz="6000" dirty="0">
                <a:solidFill>
                  <a:schemeClr val="bg1"/>
                </a:solidFill>
              </a:rPr>
            </a:br>
            <a:r>
              <a:rPr lang="fi-FI" sz="6000" dirty="0"/>
              <a:t>100daysdx.com</a:t>
            </a:r>
            <a:br>
              <a:rPr lang="fi-FI" sz="6000" dirty="0"/>
            </a:br>
            <a:endParaRPr lang="fi-FI" sz="6000" dirty="0"/>
          </a:p>
        </p:txBody>
      </p:sp>
      <p:sp>
        <p:nvSpPr>
          <p:cNvPr id="4" name="Otsikko 1">
            <a:extLst>
              <a:ext uri="{FF2B5EF4-FFF2-40B4-BE49-F238E27FC236}">
                <a16:creationId xmlns:a16="http://schemas.microsoft.com/office/drawing/2014/main" id="{528C4FC1-5FA6-3B44-A6F2-FBEB0432B3C6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pic>
        <p:nvPicPr>
          <p:cNvPr id="8" name="Kuva 7">
            <a:extLst>
              <a:ext uri="{FF2B5EF4-FFF2-40B4-BE49-F238E27FC236}">
                <a16:creationId xmlns:a16="http://schemas.microsoft.com/office/drawing/2014/main" id="{963E941E-DC3D-C548-AA0B-0759E12BE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814" y="346944"/>
            <a:ext cx="5960189" cy="3061939"/>
          </a:xfrm>
          <a:prstGeom prst="rect">
            <a:avLst/>
          </a:prstGeom>
          <a:ln>
            <a:noFill/>
          </a:ln>
        </p:spPr>
      </p:pic>
      <p:sp>
        <p:nvSpPr>
          <p:cNvPr id="10" name="Suorakulmio 9">
            <a:extLst>
              <a:ext uri="{FF2B5EF4-FFF2-40B4-BE49-F238E27FC236}">
                <a16:creationId xmlns:a16="http://schemas.microsoft.com/office/drawing/2014/main" id="{CF9AC44C-EC3C-1047-889E-473C0D7525EE}"/>
              </a:ext>
            </a:extLst>
          </p:cNvPr>
          <p:cNvSpPr/>
          <p:nvPr/>
        </p:nvSpPr>
        <p:spPr>
          <a:xfrm>
            <a:off x="6310183" y="3540513"/>
            <a:ext cx="527633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2800" dirty="0" err="1">
                <a:solidFill>
                  <a:schemeClr val="bg1"/>
                </a:solidFill>
              </a:rPr>
              <a:t>Economics</a:t>
            </a:r>
            <a:r>
              <a:rPr lang="fi-FI" sz="2800" dirty="0">
                <a:solidFill>
                  <a:schemeClr val="bg1"/>
                </a:solidFill>
              </a:rPr>
              <a:t> of </a:t>
            </a:r>
            <a:r>
              <a:rPr lang="fi-FI" sz="2800" dirty="0" err="1">
                <a:solidFill>
                  <a:schemeClr val="bg1"/>
                </a:solidFill>
              </a:rPr>
              <a:t>the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Developer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eXperience</a:t>
            </a:r>
            <a:endParaRPr lang="fi-FI" sz="2800" dirty="0">
              <a:solidFill>
                <a:schemeClr val="bg1"/>
              </a:solidFill>
            </a:endParaRPr>
          </a:p>
          <a:p>
            <a:pPr algn="ctr"/>
            <a:endParaRPr lang="fi-FI" sz="2800" dirty="0">
              <a:solidFill>
                <a:schemeClr val="bg1"/>
              </a:solidFill>
            </a:endParaRPr>
          </a:p>
          <a:p>
            <a:pPr algn="ctr"/>
            <a:r>
              <a:rPr lang="fi-FI" sz="2800" dirty="0" err="1">
                <a:solidFill>
                  <a:schemeClr val="bg1"/>
                </a:solidFill>
              </a:rPr>
              <a:t>Why</a:t>
            </a:r>
            <a:r>
              <a:rPr lang="fi-FI" sz="2800" dirty="0">
                <a:solidFill>
                  <a:schemeClr val="bg1"/>
                </a:solidFill>
              </a:rPr>
              <a:t> DX </a:t>
            </a:r>
            <a:r>
              <a:rPr lang="fi-FI" sz="2800" dirty="0" err="1">
                <a:solidFill>
                  <a:schemeClr val="bg1"/>
                </a:solidFill>
              </a:rPr>
              <a:t>matters</a:t>
            </a:r>
            <a:r>
              <a:rPr lang="fi-FI" sz="2800" dirty="0">
                <a:solidFill>
                  <a:schemeClr val="bg1"/>
                </a:solidFill>
              </a:rPr>
              <a:t> in </a:t>
            </a:r>
            <a:r>
              <a:rPr lang="fi-FI" sz="2800" dirty="0" err="1">
                <a:solidFill>
                  <a:schemeClr val="bg1"/>
                </a:solidFill>
              </a:rPr>
              <a:t>product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development</a:t>
            </a:r>
            <a:r>
              <a:rPr lang="fi-FI" sz="2800" dirty="0">
                <a:solidFill>
                  <a:schemeClr val="bg1"/>
                </a:solidFill>
              </a:rPr>
              <a:t> and </a:t>
            </a:r>
            <a:r>
              <a:rPr lang="fi-FI" sz="2800" dirty="0" err="1">
                <a:solidFill>
                  <a:schemeClr val="bg1"/>
                </a:solidFill>
              </a:rPr>
              <a:t>sales</a:t>
            </a:r>
            <a:endParaRPr lang="fi-FI" sz="2800" dirty="0">
              <a:solidFill>
                <a:schemeClr val="bg1"/>
              </a:solidFill>
            </a:endParaRPr>
          </a:p>
        </p:txBody>
      </p:sp>
      <p:sp>
        <p:nvSpPr>
          <p:cNvPr id="15" name="Suorakulmio 14">
            <a:extLst>
              <a:ext uri="{FF2B5EF4-FFF2-40B4-BE49-F238E27FC236}">
                <a16:creationId xmlns:a16="http://schemas.microsoft.com/office/drawing/2014/main" id="{1B33E3FF-E5B9-C440-B5D9-FFCB6FBC4EAC}"/>
              </a:ext>
            </a:extLst>
          </p:cNvPr>
          <p:cNvSpPr/>
          <p:nvPr/>
        </p:nvSpPr>
        <p:spPr>
          <a:xfrm>
            <a:off x="226844" y="3540513"/>
            <a:ext cx="527633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2800" dirty="0">
                <a:solidFill>
                  <a:schemeClr val="bg1"/>
                </a:solidFill>
              </a:rPr>
              <a:t>100 </a:t>
            </a:r>
            <a:r>
              <a:rPr lang="fi-FI" sz="2800" dirty="0" err="1">
                <a:solidFill>
                  <a:schemeClr val="bg1"/>
                </a:solidFill>
              </a:rPr>
              <a:t>articles</a:t>
            </a:r>
            <a:r>
              <a:rPr lang="fi-FI" sz="2800" dirty="0">
                <a:solidFill>
                  <a:schemeClr val="bg1"/>
                </a:solidFill>
              </a:rPr>
              <a:t> on </a:t>
            </a:r>
            <a:r>
              <a:rPr lang="fi-FI" sz="2800" dirty="0" err="1">
                <a:solidFill>
                  <a:schemeClr val="bg1"/>
                </a:solidFill>
              </a:rPr>
              <a:t>what</a:t>
            </a:r>
            <a:r>
              <a:rPr lang="fi-FI" sz="2800" dirty="0">
                <a:solidFill>
                  <a:schemeClr val="bg1"/>
                </a:solidFill>
              </a:rPr>
              <a:t> is </a:t>
            </a:r>
            <a:r>
              <a:rPr lang="fi-FI" sz="2800" dirty="0" err="1">
                <a:solidFill>
                  <a:schemeClr val="bg1"/>
                </a:solidFill>
              </a:rPr>
              <a:t>Developer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eXperience</a:t>
            </a:r>
            <a:r>
              <a:rPr lang="fi-FI" sz="2800" dirty="0">
                <a:solidFill>
                  <a:schemeClr val="bg1"/>
                </a:solidFill>
              </a:rPr>
              <a:t>.</a:t>
            </a:r>
          </a:p>
          <a:p>
            <a:pPr algn="ctr"/>
            <a:endParaRPr lang="fi-FI" sz="2800" dirty="0">
              <a:solidFill>
                <a:schemeClr val="bg1"/>
              </a:solidFill>
            </a:endParaRPr>
          </a:p>
          <a:p>
            <a:pPr algn="ctr"/>
            <a:r>
              <a:rPr lang="fi-FI" sz="2800" dirty="0" err="1">
                <a:solidFill>
                  <a:schemeClr val="bg1"/>
                </a:solidFill>
              </a:rPr>
              <a:t>The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biggest</a:t>
            </a:r>
            <a:r>
              <a:rPr lang="fi-FI" sz="2800" dirty="0">
                <a:solidFill>
                  <a:schemeClr val="bg1"/>
                </a:solidFill>
              </a:rPr>
              <a:t> open </a:t>
            </a:r>
            <a:r>
              <a:rPr lang="fi-FI" sz="2800" dirty="0" err="1">
                <a:solidFill>
                  <a:schemeClr val="bg1"/>
                </a:solidFill>
              </a:rPr>
              <a:t>resource</a:t>
            </a:r>
            <a:r>
              <a:rPr lang="fi-FI" sz="2800" dirty="0">
                <a:solidFill>
                  <a:schemeClr val="bg1"/>
                </a:solidFill>
              </a:rPr>
              <a:t> on </a:t>
            </a:r>
            <a:r>
              <a:rPr lang="fi-FI" sz="2800" dirty="0" err="1">
                <a:solidFill>
                  <a:schemeClr val="bg1"/>
                </a:solidFill>
              </a:rPr>
              <a:t>Developer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eXperience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so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far</a:t>
            </a:r>
            <a:r>
              <a:rPr lang="fi-FI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771343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uorakulmio 30">
            <a:extLst>
              <a:ext uri="{FF2B5EF4-FFF2-40B4-BE49-F238E27FC236}">
                <a16:creationId xmlns:a16="http://schemas.microsoft.com/office/drawing/2014/main" id="{1A359D9C-4EC8-9F40-83F0-77876D4910F6}"/>
              </a:ext>
            </a:extLst>
          </p:cNvPr>
          <p:cNvSpPr/>
          <p:nvPr/>
        </p:nvSpPr>
        <p:spPr>
          <a:xfrm>
            <a:off x="1" y="2424223"/>
            <a:ext cx="12192000" cy="3061714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8" name="Suorakulmio 7">
            <a:extLst>
              <a:ext uri="{FF2B5EF4-FFF2-40B4-BE49-F238E27FC236}">
                <a16:creationId xmlns:a16="http://schemas.microsoft.com/office/drawing/2014/main" id="{88A81898-A184-4A4A-8B0E-FF2A4EDDB3A6}"/>
              </a:ext>
            </a:extLst>
          </p:cNvPr>
          <p:cNvSpPr/>
          <p:nvPr/>
        </p:nvSpPr>
        <p:spPr>
          <a:xfrm>
            <a:off x="6010574" y="3887578"/>
            <a:ext cx="1471449" cy="73960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Public Data Product</a:t>
            </a:r>
          </a:p>
        </p:txBody>
      </p:sp>
      <p:sp>
        <p:nvSpPr>
          <p:cNvPr id="6" name="Pyöristetty suorakulmio 5">
            <a:extLst>
              <a:ext uri="{FF2B5EF4-FFF2-40B4-BE49-F238E27FC236}">
                <a16:creationId xmlns:a16="http://schemas.microsoft.com/office/drawing/2014/main" id="{D618C429-FEC0-9541-BA0E-A5FABEF2BCEC}"/>
              </a:ext>
            </a:extLst>
          </p:cNvPr>
          <p:cNvSpPr/>
          <p:nvPr/>
        </p:nvSpPr>
        <p:spPr>
          <a:xfrm>
            <a:off x="982717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Internal Application</a:t>
            </a:r>
          </a:p>
        </p:txBody>
      </p:sp>
      <p:sp>
        <p:nvSpPr>
          <p:cNvPr id="12" name="Pyöristetty suorakulmio 11">
            <a:extLst>
              <a:ext uri="{FF2B5EF4-FFF2-40B4-BE49-F238E27FC236}">
                <a16:creationId xmlns:a16="http://schemas.microsoft.com/office/drawing/2014/main" id="{3E06BBE7-1C7D-5144-9E9C-F0B695F36F71}"/>
              </a:ext>
            </a:extLst>
          </p:cNvPr>
          <p:cNvSpPr/>
          <p:nvPr/>
        </p:nvSpPr>
        <p:spPr>
          <a:xfrm>
            <a:off x="3704892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>
                <a:solidFill>
                  <a:schemeClr val="tx1"/>
                </a:solidFill>
              </a:rPr>
              <a:t>Partner</a:t>
            </a:r>
            <a:r>
              <a:rPr lang="fi-FI" dirty="0">
                <a:solidFill>
                  <a:schemeClr val="tx1"/>
                </a:solidFill>
              </a:rPr>
              <a:t> Application</a:t>
            </a:r>
          </a:p>
        </p:txBody>
      </p:sp>
      <p:sp>
        <p:nvSpPr>
          <p:cNvPr id="13" name="Pyöristetty suorakulmio 12">
            <a:extLst>
              <a:ext uri="{FF2B5EF4-FFF2-40B4-BE49-F238E27FC236}">
                <a16:creationId xmlns:a16="http://schemas.microsoft.com/office/drawing/2014/main" id="{1B8EDF25-A09C-2345-9C9D-F08E433304D4}"/>
              </a:ext>
            </a:extLst>
          </p:cNvPr>
          <p:cNvSpPr/>
          <p:nvPr/>
        </p:nvSpPr>
        <p:spPr>
          <a:xfrm>
            <a:off x="6290445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3rd party Application</a:t>
            </a:r>
          </a:p>
        </p:txBody>
      </p:sp>
      <p:sp>
        <p:nvSpPr>
          <p:cNvPr id="14" name="Pyöristetty suorakulmio 13">
            <a:extLst>
              <a:ext uri="{FF2B5EF4-FFF2-40B4-BE49-F238E27FC236}">
                <a16:creationId xmlns:a16="http://schemas.microsoft.com/office/drawing/2014/main" id="{6BC57CF6-DAF2-5B4F-9A0D-89AD23309D3D}"/>
              </a:ext>
            </a:extLst>
          </p:cNvPr>
          <p:cNvSpPr/>
          <p:nvPr/>
        </p:nvSpPr>
        <p:spPr>
          <a:xfrm>
            <a:off x="9028395" y="1391029"/>
            <a:ext cx="1776249" cy="5780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Any </a:t>
            </a:r>
            <a:r>
              <a:rPr lang="fi-FI" dirty="0" err="1">
                <a:solidFill>
                  <a:schemeClr val="tx1"/>
                </a:solidFill>
              </a:rPr>
              <a:t>application</a:t>
            </a:r>
            <a:endParaRPr lang="fi-FI" dirty="0">
              <a:solidFill>
                <a:schemeClr val="tx1"/>
              </a:solidFill>
            </a:endParaRPr>
          </a:p>
        </p:txBody>
      </p:sp>
      <p:cxnSp>
        <p:nvCxnSpPr>
          <p:cNvPr id="16" name="Suora nuoliyhdysviiva 15">
            <a:extLst>
              <a:ext uri="{FF2B5EF4-FFF2-40B4-BE49-F238E27FC236}">
                <a16:creationId xmlns:a16="http://schemas.microsoft.com/office/drawing/2014/main" id="{492F4FFE-6BB2-3E45-BD2F-054BE4A1A18E}"/>
              </a:ext>
            </a:extLst>
          </p:cNvPr>
          <p:cNvCxnSpPr>
            <a:cxnSpLocks/>
            <a:endCxn id="6" idx="2"/>
          </p:cNvCxnSpPr>
          <p:nvPr/>
        </p:nvCxnSpPr>
        <p:spPr>
          <a:xfrm flipH="1" flipV="1">
            <a:off x="1870842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uora nuoliyhdysviiva 16">
            <a:extLst>
              <a:ext uri="{FF2B5EF4-FFF2-40B4-BE49-F238E27FC236}">
                <a16:creationId xmlns:a16="http://schemas.microsoft.com/office/drawing/2014/main" id="{876F8758-A486-2F42-98DB-70C197298203}"/>
              </a:ext>
            </a:extLst>
          </p:cNvPr>
          <p:cNvCxnSpPr/>
          <p:nvPr/>
        </p:nvCxnSpPr>
        <p:spPr>
          <a:xfrm flipH="1" flipV="1">
            <a:off x="4593015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uora nuoliyhdysviiva 17">
            <a:extLst>
              <a:ext uri="{FF2B5EF4-FFF2-40B4-BE49-F238E27FC236}">
                <a16:creationId xmlns:a16="http://schemas.microsoft.com/office/drawing/2014/main" id="{97C4C327-A078-684D-8001-F404887EF0D2}"/>
              </a:ext>
            </a:extLst>
          </p:cNvPr>
          <p:cNvCxnSpPr/>
          <p:nvPr/>
        </p:nvCxnSpPr>
        <p:spPr>
          <a:xfrm flipH="1" flipV="1">
            <a:off x="7178569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uora nuoliyhdysviiva 18">
            <a:extLst>
              <a:ext uri="{FF2B5EF4-FFF2-40B4-BE49-F238E27FC236}">
                <a16:creationId xmlns:a16="http://schemas.microsoft.com/office/drawing/2014/main" id="{D42F0DCD-BF7C-204A-86F3-1C4BD856AE08}"/>
              </a:ext>
            </a:extLst>
          </p:cNvPr>
          <p:cNvCxnSpPr/>
          <p:nvPr/>
        </p:nvCxnSpPr>
        <p:spPr>
          <a:xfrm flipH="1" flipV="1">
            <a:off x="9874466" y="1969098"/>
            <a:ext cx="1" cy="630622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kstiruutu 20">
            <a:extLst>
              <a:ext uri="{FF2B5EF4-FFF2-40B4-BE49-F238E27FC236}">
                <a16:creationId xmlns:a16="http://schemas.microsoft.com/office/drawing/2014/main" id="{F0F75EF5-E083-F94C-8157-6F3FF222ECEC}"/>
              </a:ext>
            </a:extLst>
          </p:cNvPr>
          <p:cNvSpPr txBox="1"/>
          <p:nvPr/>
        </p:nvSpPr>
        <p:spPr>
          <a:xfrm>
            <a:off x="194442" y="199907"/>
            <a:ext cx="113206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3200" b="1" dirty="0">
                <a:solidFill>
                  <a:schemeClr val="bg1"/>
                </a:solidFill>
              </a:rPr>
              <a:t>Data products </a:t>
            </a:r>
            <a:r>
              <a:rPr lang="fi-FI" sz="3200" b="1" dirty="0" err="1">
                <a:solidFill>
                  <a:schemeClr val="bg1"/>
                </a:solidFill>
              </a:rPr>
              <a:t>driven</a:t>
            </a:r>
            <a:r>
              <a:rPr lang="fi-FI" sz="3200" b="1" dirty="0">
                <a:solidFill>
                  <a:schemeClr val="bg1"/>
                </a:solidFill>
              </a:rPr>
              <a:t> </a:t>
            </a:r>
            <a:r>
              <a:rPr lang="fi-FI" sz="3200" b="1" dirty="0" err="1">
                <a:solidFill>
                  <a:schemeClr val="bg1"/>
                </a:solidFill>
              </a:rPr>
              <a:t>thinking</a:t>
            </a:r>
            <a:endParaRPr lang="fi-FI" sz="3200" b="1" dirty="0">
              <a:solidFill>
                <a:schemeClr val="bg1"/>
              </a:solidFill>
            </a:endParaRPr>
          </a:p>
        </p:txBody>
      </p:sp>
      <p:sp>
        <p:nvSpPr>
          <p:cNvPr id="20" name="Suorakulmio 19">
            <a:extLst>
              <a:ext uri="{FF2B5EF4-FFF2-40B4-BE49-F238E27FC236}">
                <a16:creationId xmlns:a16="http://schemas.microsoft.com/office/drawing/2014/main" id="{075171C5-912B-7E4E-B328-9EEC48A7E840}"/>
              </a:ext>
            </a:extLst>
          </p:cNvPr>
          <p:cNvSpPr/>
          <p:nvPr/>
        </p:nvSpPr>
        <p:spPr>
          <a:xfrm>
            <a:off x="1093065" y="2599720"/>
            <a:ext cx="9711578" cy="3707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API</a:t>
            </a:r>
          </a:p>
        </p:txBody>
      </p:sp>
      <p:cxnSp>
        <p:nvCxnSpPr>
          <p:cNvPr id="3" name="Suora nuoliyhdysviiva 2">
            <a:extLst>
              <a:ext uri="{FF2B5EF4-FFF2-40B4-BE49-F238E27FC236}">
                <a16:creationId xmlns:a16="http://schemas.microsoft.com/office/drawing/2014/main" id="{095A8019-44A9-2344-9C2F-928D13A2420D}"/>
              </a:ext>
            </a:extLst>
          </p:cNvPr>
          <p:cNvCxnSpPr>
            <a:cxnSpLocks/>
            <a:endCxn id="20" idx="2"/>
          </p:cNvCxnSpPr>
          <p:nvPr/>
        </p:nvCxnSpPr>
        <p:spPr>
          <a:xfrm flipV="1">
            <a:off x="5945187" y="2970423"/>
            <a:ext cx="3667" cy="911823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Lieriö 4">
            <a:extLst>
              <a:ext uri="{FF2B5EF4-FFF2-40B4-BE49-F238E27FC236}">
                <a16:creationId xmlns:a16="http://schemas.microsoft.com/office/drawing/2014/main" id="{4332A517-8A05-E940-9D1F-E247EC73BD88}"/>
              </a:ext>
            </a:extLst>
          </p:cNvPr>
          <p:cNvSpPr/>
          <p:nvPr/>
        </p:nvSpPr>
        <p:spPr>
          <a:xfrm>
            <a:off x="5449123" y="5746469"/>
            <a:ext cx="999460" cy="656167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dirty="0">
                <a:solidFill>
                  <a:schemeClr val="tx1"/>
                </a:solidFill>
              </a:rPr>
              <a:t>System 3</a:t>
            </a:r>
          </a:p>
        </p:txBody>
      </p:sp>
      <p:sp>
        <p:nvSpPr>
          <p:cNvPr id="23" name="Lieriö 22">
            <a:extLst>
              <a:ext uri="{FF2B5EF4-FFF2-40B4-BE49-F238E27FC236}">
                <a16:creationId xmlns:a16="http://schemas.microsoft.com/office/drawing/2014/main" id="{3B50B287-3A87-264D-A7EF-CECCA2AF0500}"/>
              </a:ext>
            </a:extLst>
          </p:cNvPr>
          <p:cNvSpPr/>
          <p:nvPr/>
        </p:nvSpPr>
        <p:spPr>
          <a:xfrm>
            <a:off x="4213669" y="5746469"/>
            <a:ext cx="999460" cy="656167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dirty="0">
                <a:solidFill>
                  <a:schemeClr val="tx1"/>
                </a:solidFill>
              </a:rPr>
              <a:t>System 2</a:t>
            </a:r>
          </a:p>
        </p:txBody>
      </p:sp>
      <p:sp>
        <p:nvSpPr>
          <p:cNvPr id="24" name="Lieriö 23">
            <a:extLst>
              <a:ext uri="{FF2B5EF4-FFF2-40B4-BE49-F238E27FC236}">
                <a16:creationId xmlns:a16="http://schemas.microsoft.com/office/drawing/2014/main" id="{F13B4CBF-DE95-2D4C-A275-EC4D475BF3AD}"/>
              </a:ext>
            </a:extLst>
          </p:cNvPr>
          <p:cNvSpPr/>
          <p:nvPr/>
        </p:nvSpPr>
        <p:spPr>
          <a:xfrm>
            <a:off x="6600984" y="5746468"/>
            <a:ext cx="999460" cy="656167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dirty="0">
                <a:solidFill>
                  <a:schemeClr val="tx1"/>
                </a:solidFill>
              </a:rPr>
              <a:t>System 1</a:t>
            </a:r>
          </a:p>
        </p:txBody>
      </p:sp>
      <p:sp>
        <p:nvSpPr>
          <p:cNvPr id="26" name="Suorakulmio 25">
            <a:extLst>
              <a:ext uri="{FF2B5EF4-FFF2-40B4-BE49-F238E27FC236}">
                <a16:creationId xmlns:a16="http://schemas.microsoft.com/office/drawing/2014/main" id="{6CE94EA8-FEC4-4244-B49F-392DD49DD44D}"/>
              </a:ext>
            </a:extLst>
          </p:cNvPr>
          <p:cNvSpPr/>
          <p:nvPr/>
        </p:nvSpPr>
        <p:spPr>
          <a:xfrm>
            <a:off x="4192403" y="4899751"/>
            <a:ext cx="3505568" cy="3707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Connect and </a:t>
            </a:r>
            <a:r>
              <a:rPr lang="fi-FI" dirty="0" err="1">
                <a:solidFill>
                  <a:schemeClr val="tx1"/>
                </a:solidFill>
              </a:rPr>
              <a:t>harmonise</a:t>
            </a:r>
            <a:r>
              <a:rPr lang="fi-FI" dirty="0">
                <a:solidFill>
                  <a:schemeClr val="tx1"/>
                </a:solidFill>
              </a:rPr>
              <a:t> data</a:t>
            </a:r>
          </a:p>
        </p:txBody>
      </p:sp>
      <p:cxnSp>
        <p:nvCxnSpPr>
          <p:cNvPr id="27" name="Suora nuoliyhdysviiva 26">
            <a:extLst>
              <a:ext uri="{FF2B5EF4-FFF2-40B4-BE49-F238E27FC236}">
                <a16:creationId xmlns:a16="http://schemas.microsoft.com/office/drawing/2014/main" id="{99861C8B-99D6-B740-A254-132665E3F3F7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5945187" y="4533225"/>
            <a:ext cx="0" cy="366526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uora nuoliyhdysviiva 8">
            <a:extLst>
              <a:ext uri="{FF2B5EF4-FFF2-40B4-BE49-F238E27FC236}">
                <a16:creationId xmlns:a16="http://schemas.microsoft.com/office/drawing/2014/main" id="{A5875FD4-0D31-DB4E-8043-2AC9DBF5CE81}"/>
              </a:ext>
            </a:extLst>
          </p:cNvPr>
          <p:cNvCxnSpPr/>
          <p:nvPr/>
        </p:nvCxnSpPr>
        <p:spPr>
          <a:xfrm>
            <a:off x="7825563" y="6074551"/>
            <a:ext cx="3136604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iruutu 10">
            <a:extLst>
              <a:ext uri="{FF2B5EF4-FFF2-40B4-BE49-F238E27FC236}">
                <a16:creationId xmlns:a16="http://schemas.microsoft.com/office/drawing/2014/main" id="{7AEEB7CC-2BDF-AC45-8FFD-2720602DCBB2}"/>
              </a:ext>
            </a:extLst>
          </p:cNvPr>
          <p:cNvSpPr txBox="1"/>
          <p:nvPr/>
        </p:nvSpPr>
        <p:spPr>
          <a:xfrm>
            <a:off x="8345003" y="6033303"/>
            <a:ext cx="6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>
                <a:solidFill>
                  <a:schemeClr val="bg1"/>
                </a:solidFill>
              </a:rPr>
              <a:t>more</a:t>
            </a:r>
            <a:endParaRPr lang="fi-FI" dirty="0">
              <a:solidFill>
                <a:schemeClr val="bg1"/>
              </a:solidFill>
            </a:endParaRPr>
          </a:p>
        </p:txBody>
      </p:sp>
      <p:cxnSp>
        <p:nvCxnSpPr>
          <p:cNvPr id="28" name="Suora nuoliyhdysviiva 27">
            <a:extLst>
              <a:ext uri="{FF2B5EF4-FFF2-40B4-BE49-F238E27FC236}">
                <a16:creationId xmlns:a16="http://schemas.microsoft.com/office/drawing/2014/main" id="{2F92DCC1-D2C3-784B-8FEA-8344A100CF31}"/>
              </a:ext>
            </a:extLst>
          </p:cNvPr>
          <p:cNvCxnSpPr>
            <a:cxnSpLocks/>
          </p:cNvCxnSpPr>
          <p:nvPr/>
        </p:nvCxnSpPr>
        <p:spPr>
          <a:xfrm flipH="1">
            <a:off x="1093065" y="6074551"/>
            <a:ext cx="2872879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kstiruutu 29">
            <a:extLst>
              <a:ext uri="{FF2B5EF4-FFF2-40B4-BE49-F238E27FC236}">
                <a16:creationId xmlns:a16="http://schemas.microsoft.com/office/drawing/2014/main" id="{D1645120-B6A7-984E-B6AF-75511C4FD70B}"/>
              </a:ext>
            </a:extLst>
          </p:cNvPr>
          <p:cNvSpPr txBox="1"/>
          <p:nvPr/>
        </p:nvSpPr>
        <p:spPr>
          <a:xfrm>
            <a:off x="3112381" y="6040819"/>
            <a:ext cx="6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>
                <a:solidFill>
                  <a:schemeClr val="bg1"/>
                </a:solidFill>
              </a:rPr>
              <a:t>more</a:t>
            </a:r>
            <a:endParaRPr lang="fi-FI" dirty="0">
              <a:solidFill>
                <a:schemeClr val="bg1"/>
              </a:solidFill>
            </a:endParaRPr>
          </a:p>
        </p:txBody>
      </p:sp>
      <p:cxnSp>
        <p:nvCxnSpPr>
          <p:cNvPr id="33" name="Suora nuoliyhdysviiva 32">
            <a:extLst>
              <a:ext uri="{FF2B5EF4-FFF2-40B4-BE49-F238E27FC236}">
                <a16:creationId xmlns:a16="http://schemas.microsoft.com/office/drawing/2014/main" id="{3AEE33F8-7E59-8A40-8CEC-360BA38624B2}"/>
              </a:ext>
            </a:extLst>
          </p:cNvPr>
          <p:cNvCxnSpPr>
            <a:stCxn id="23" idx="1"/>
          </p:cNvCxnSpPr>
          <p:nvPr/>
        </p:nvCxnSpPr>
        <p:spPr>
          <a:xfrm flipH="1" flipV="1">
            <a:off x="4710223" y="5270454"/>
            <a:ext cx="3176" cy="47601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uora nuoliyhdysviiva 33">
            <a:extLst>
              <a:ext uri="{FF2B5EF4-FFF2-40B4-BE49-F238E27FC236}">
                <a16:creationId xmlns:a16="http://schemas.microsoft.com/office/drawing/2014/main" id="{EC5B3E53-06E1-4749-8397-4B2C5F150731}"/>
              </a:ext>
            </a:extLst>
          </p:cNvPr>
          <p:cNvCxnSpPr/>
          <p:nvPr/>
        </p:nvCxnSpPr>
        <p:spPr>
          <a:xfrm flipH="1" flipV="1">
            <a:off x="5931132" y="5247929"/>
            <a:ext cx="3176" cy="47601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uora nuoliyhdysviiva 34">
            <a:extLst>
              <a:ext uri="{FF2B5EF4-FFF2-40B4-BE49-F238E27FC236}">
                <a16:creationId xmlns:a16="http://schemas.microsoft.com/office/drawing/2014/main" id="{F1430B58-B3D9-7344-AB33-6FBCC0D53E23}"/>
              </a:ext>
            </a:extLst>
          </p:cNvPr>
          <p:cNvCxnSpPr/>
          <p:nvPr/>
        </p:nvCxnSpPr>
        <p:spPr>
          <a:xfrm flipH="1" flipV="1">
            <a:off x="7100714" y="5270454"/>
            <a:ext cx="3176" cy="47601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Suorakulmio 39">
            <a:extLst>
              <a:ext uri="{FF2B5EF4-FFF2-40B4-BE49-F238E27FC236}">
                <a16:creationId xmlns:a16="http://schemas.microsoft.com/office/drawing/2014/main" id="{29B3BE9F-59D7-854F-A2BE-DC86725B76B6}"/>
              </a:ext>
            </a:extLst>
          </p:cNvPr>
          <p:cNvSpPr/>
          <p:nvPr/>
        </p:nvSpPr>
        <p:spPr>
          <a:xfrm>
            <a:off x="1093065" y="3079378"/>
            <a:ext cx="9711578" cy="3707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Market </a:t>
            </a:r>
            <a:r>
              <a:rPr lang="fi-FI" dirty="0" err="1">
                <a:solidFill>
                  <a:schemeClr val="tx1"/>
                </a:solidFill>
              </a:rPr>
              <a:t>place</a:t>
            </a:r>
            <a:endParaRPr lang="fi-FI" dirty="0">
              <a:solidFill>
                <a:schemeClr val="tx1"/>
              </a:solidFill>
            </a:endParaRPr>
          </a:p>
        </p:txBody>
      </p:sp>
      <p:sp>
        <p:nvSpPr>
          <p:cNvPr id="41" name="Tekstiruutu 40">
            <a:extLst>
              <a:ext uri="{FF2B5EF4-FFF2-40B4-BE49-F238E27FC236}">
                <a16:creationId xmlns:a16="http://schemas.microsoft.com/office/drawing/2014/main" id="{CB760A8F-B393-6649-B5AD-EE47CCAB010F}"/>
              </a:ext>
            </a:extLst>
          </p:cNvPr>
          <p:cNvSpPr txBox="1"/>
          <p:nvPr/>
        </p:nvSpPr>
        <p:spPr>
          <a:xfrm>
            <a:off x="6128762" y="937035"/>
            <a:ext cx="209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>
                <a:solidFill>
                  <a:schemeClr val="bg1"/>
                </a:solidFill>
              </a:rPr>
              <a:t>Public data products</a:t>
            </a:r>
          </a:p>
        </p:txBody>
      </p:sp>
      <p:sp>
        <p:nvSpPr>
          <p:cNvPr id="42" name="Tekstiruutu 41">
            <a:extLst>
              <a:ext uri="{FF2B5EF4-FFF2-40B4-BE49-F238E27FC236}">
                <a16:creationId xmlns:a16="http://schemas.microsoft.com/office/drawing/2014/main" id="{CB47E090-F6AA-6847-B592-E2B0F8BDEB6E}"/>
              </a:ext>
            </a:extLst>
          </p:cNvPr>
          <p:cNvSpPr txBox="1"/>
          <p:nvPr/>
        </p:nvSpPr>
        <p:spPr>
          <a:xfrm>
            <a:off x="8695055" y="941626"/>
            <a:ext cx="251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>
                <a:solidFill>
                  <a:schemeClr val="bg1"/>
                </a:solidFill>
              </a:rPr>
              <a:t>Open data data products</a:t>
            </a:r>
          </a:p>
        </p:txBody>
      </p:sp>
      <p:sp>
        <p:nvSpPr>
          <p:cNvPr id="43" name="Tekstiruutu 42">
            <a:extLst>
              <a:ext uri="{FF2B5EF4-FFF2-40B4-BE49-F238E27FC236}">
                <a16:creationId xmlns:a16="http://schemas.microsoft.com/office/drawing/2014/main" id="{310DFE43-A61B-7B40-B7C0-B5F95587A8C8}"/>
              </a:ext>
            </a:extLst>
          </p:cNvPr>
          <p:cNvSpPr txBox="1"/>
          <p:nvPr/>
        </p:nvSpPr>
        <p:spPr>
          <a:xfrm>
            <a:off x="3480595" y="916030"/>
            <a:ext cx="2312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>
                <a:solidFill>
                  <a:schemeClr val="bg1"/>
                </a:solidFill>
              </a:rPr>
              <a:t>Partner</a:t>
            </a:r>
            <a:r>
              <a:rPr lang="fi-FI" dirty="0">
                <a:solidFill>
                  <a:schemeClr val="bg1"/>
                </a:solidFill>
              </a:rPr>
              <a:t> data products</a:t>
            </a:r>
          </a:p>
        </p:txBody>
      </p:sp>
      <p:sp>
        <p:nvSpPr>
          <p:cNvPr id="44" name="Suorakulmio 43">
            <a:extLst>
              <a:ext uri="{FF2B5EF4-FFF2-40B4-BE49-F238E27FC236}">
                <a16:creationId xmlns:a16="http://schemas.microsoft.com/office/drawing/2014/main" id="{DCC4FF58-6946-8248-9EE7-9DCFBF1A0B15}"/>
              </a:ext>
            </a:extLst>
          </p:cNvPr>
          <p:cNvSpPr/>
          <p:nvPr/>
        </p:nvSpPr>
        <p:spPr>
          <a:xfrm>
            <a:off x="4373404" y="3887578"/>
            <a:ext cx="1471449" cy="73960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>
                <a:solidFill>
                  <a:schemeClr val="tx1"/>
                </a:solidFill>
              </a:rPr>
              <a:t>Partner</a:t>
            </a:r>
            <a:r>
              <a:rPr lang="fi-FI" dirty="0">
                <a:solidFill>
                  <a:schemeClr val="tx1"/>
                </a:solidFill>
              </a:rPr>
              <a:t> Data Product</a:t>
            </a:r>
          </a:p>
        </p:txBody>
      </p:sp>
      <p:sp>
        <p:nvSpPr>
          <p:cNvPr id="45" name="Suorakulmio 44">
            <a:extLst>
              <a:ext uri="{FF2B5EF4-FFF2-40B4-BE49-F238E27FC236}">
                <a16:creationId xmlns:a16="http://schemas.microsoft.com/office/drawing/2014/main" id="{DCC56CDA-335D-4543-AD54-F01452302952}"/>
              </a:ext>
            </a:extLst>
          </p:cNvPr>
          <p:cNvSpPr/>
          <p:nvPr/>
        </p:nvSpPr>
        <p:spPr>
          <a:xfrm>
            <a:off x="7644078" y="3903529"/>
            <a:ext cx="1471449" cy="73960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Open Data Data Product</a:t>
            </a:r>
          </a:p>
        </p:txBody>
      </p:sp>
      <p:sp>
        <p:nvSpPr>
          <p:cNvPr id="47" name="Suorakulmio 46">
            <a:extLst>
              <a:ext uri="{FF2B5EF4-FFF2-40B4-BE49-F238E27FC236}">
                <a16:creationId xmlns:a16="http://schemas.microsoft.com/office/drawing/2014/main" id="{3FF882E7-01C3-2347-9111-D3041CAC06C4}"/>
              </a:ext>
            </a:extLst>
          </p:cNvPr>
          <p:cNvSpPr/>
          <p:nvPr/>
        </p:nvSpPr>
        <p:spPr>
          <a:xfrm>
            <a:off x="2724378" y="3887578"/>
            <a:ext cx="1471449" cy="73960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</a:rPr>
              <a:t>Internal Data Product</a:t>
            </a:r>
          </a:p>
        </p:txBody>
      </p:sp>
      <p:sp>
        <p:nvSpPr>
          <p:cNvPr id="48" name="Tekstiruutu 47">
            <a:extLst>
              <a:ext uri="{FF2B5EF4-FFF2-40B4-BE49-F238E27FC236}">
                <a16:creationId xmlns:a16="http://schemas.microsoft.com/office/drawing/2014/main" id="{DE7C1769-35A5-6848-B3B8-BB793A11CC6A}"/>
              </a:ext>
            </a:extLst>
          </p:cNvPr>
          <p:cNvSpPr txBox="1"/>
          <p:nvPr/>
        </p:nvSpPr>
        <p:spPr>
          <a:xfrm>
            <a:off x="714499" y="916030"/>
            <a:ext cx="2266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>
                <a:solidFill>
                  <a:schemeClr val="bg1"/>
                </a:solidFill>
              </a:rPr>
              <a:t>Internal data products</a:t>
            </a:r>
          </a:p>
        </p:txBody>
      </p:sp>
    </p:spTree>
    <p:extLst>
      <p:ext uri="{BB962C8B-B14F-4D97-AF65-F5344CB8AC3E}">
        <p14:creationId xmlns:p14="http://schemas.microsoft.com/office/powerpoint/2010/main" val="1741732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pic>
        <p:nvPicPr>
          <p:cNvPr id="5" name="Kuva 4" descr="Kuva, joka sisältää kohteen ulko, merkki, pitäminen, etu&#10;&#10;Kuvaus luotu automaattisesti">
            <a:extLst>
              <a:ext uri="{FF2B5EF4-FFF2-40B4-BE49-F238E27FC236}">
                <a16:creationId xmlns:a16="http://schemas.microsoft.com/office/drawing/2014/main" id="{61BCA18C-E553-D74E-A2F1-A4540A897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1719" y="-100013"/>
            <a:ext cx="13125217" cy="658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49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26" name="Suorakulmio 25">
            <a:extLst>
              <a:ext uri="{FF2B5EF4-FFF2-40B4-BE49-F238E27FC236}">
                <a16:creationId xmlns:a16="http://schemas.microsoft.com/office/drawing/2014/main" id="{D203DA5C-E8DA-D14F-BB56-7CC0A8E43F4D}"/>
              </a:ext>
            </a:extLst>
          </p:cNvPr>
          <p:cNvSpPr/>
          <p:nvPr/>
        </p:nvSpPr>
        <p:spPr>
          <a:xfrm>
            <a:off x="2467521" y="386894"/>
            <a:ext cx="647632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4400" b="1" dirty="0">
                <a:solidFill>
                  <a:schemeClr val="bg1"/>
                </a:solidFill>
              </a:rPr>
              <a:t>Data product management</a:t>
            </a:r>
            <a:endParaRPr lang="fi-FI" sz="4400" dirty="0"/>
          </a:p>
        </p:txBody>
      </p:sp>
      <p:sp>
        <p:nvSpPr>
          <p:cNvPr id="7" name="Suorakulmio 6">
            <a:extLst>
              <a:ext uri="{FF2B5EF4-FFF2-40B4-BE49-F238E27FC236}">
                <a16:creationId xmlns:a16="http://schemas.microsoft.com/office/drawing/2014/main" id="{C79DD35B-56D9-FF47-8DCB-709CAF619293}"/>
              </a:ext>
            </a:extLst>
          </p:cNvPr>
          <p:cNvSpPr/>
          <p:nvPr/>
        </p:nvSpPr>
        <p:spPr>
          <a:xfrm>
            <a:off x="8187562" y="1505819"/>
            <a:ext cx="3720662" cy="1839309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800" dirty="0" err="1"/>
              <a:t>Standardize</a:t>
            </a:r>
            <a:r>
              <a:rPr lang="fi-FI" sz="2800" dirty="0"/>
              <a:t> payload (</a:t>
            </a:r>
            <a:r>
              <a:rPr lang="fi-FI" sz="2800" dirty="0" err="1"/>
              <a:t>content</a:t>
            </a:r>
            <a:r>
              <a:rPr lang="fi-FI" sz="2800" dirty="0"/>
              <a:t>)</a:t>
            </a:r>
          </a:p>
        </p:txBody>
      </p:sp>
      <p:sp>
        <p:nvSpPr>
          <p:cNvPr id="8" name="Suorakulmio 7">
            <a:extLst>
              <a:ext uri="{FF2B5EF4-FFF2-40B4-BE49-F238E27FC236}">
                <a16:creationId xmlns:a16="http://schemas.microsoft.com/office/drawing/2014/main" id="{19D594F7-5D66-7A4F-A5D6-E2353382A5E7}"/>
              </a:ext>
            </a:extLst>
          </p:cNvPr>
          <p:cNvSpPr/>
          <p:nvPr/>
        </p:nvSpPr>
        <p:spPr>
          <a:xfrm>
            <a:off x="4293475" y="1505821"/>
            <a:ext cx="3720662" cy="1839309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800" dirty="0" err="1"/>
              <a:t>Standardize</a:t>
            </a:r>
            <a:r>
              <a:rPr lang="fi-FI" sz="2800" dirty="0"/>
              <a:t> </a:t>
            </a:r>
            <a:r>
              <a:rPr lang="fi-FI" sz="2800" dirty="0" err="1"/>
              <a:t>access</a:t>
            </a:r>
            <a:r>
              <a:rPr lang="fi-FI" sz="2800" dirty="0"/>
              <a:t> to data</a:t>
            </a:r>
            <a:endParaRPr lang="fi-FI" sz="4000" dirty="0"/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51301F70-6190-7546-BA8C-DC801E2EFC4F}"/>
              </a:ext>
            </a:extLst>
          </p:cNvPr>
          <p:cNvSpPr/>
          <p:nvPr/>
        </p:nvSpPr>
        <p:spPr>
          <a:xfrm>
            <a:off x="399388" y="3529062"/>
            <a:ext cx="3720662" cy="1839309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800" dirty="0"/>
              <a:t>Target </a:t>
            </a:r>
            <a:r>
              <a:rPr lang="fi-FI" sz="2800" dirty="0" err="1"/>
              <a:t>group</a:t>
            </a:r>
            <a:r>
              <a:rPr lang="fi-FI" sz="2800" dirty="0"/>
              <a:t> </a:t>
            </a:r>
            <a:r>
              <a:rPr lang="fi-FI" sz="2800" dirty="0" err="1"/>
              <a:t>fitting</a:t>
            </a:r>
            <a:r>
              <a:rPr lang="fi-FI" sz="2800" dirty="0"/>
              <a:t> </a:t>
            </a:r>
            <a:r>
              <a:rPr lang="fi-FI" sz="2800" dirty="0" err="1"/>
              <a:t>pricing</a:t>
            </a:r>
            <a:r>
              <a:rPr lang="fi-FI" sz="2800" dirty="0"/>
              <a:t> model and </a:t>
            </a:r>
            <a:r>
              <a:rPr lang="fi-FI" sz="2800" dirty="0" err="1"/>
              <a:t>rights</a:t>
            </a:r>
            <a:r>
              <a:rPr lang="fi-FI" sz="2800" dirty="0"/>
              <a:t> (</a:t>
            </a:r>
            <a:r>
              <a:rPr lang="fi-FI" sz="2800" dirty="0" err="1"/>
              <a:t>know</a:t>
            </a:r>
            <a:r>
              <a:rPr lang="fi-FI" sz="2800" dirty="0"/>
              <a:t> your </a:t>
            </a:r>
            <a:r>
              <a:rPr lang="fi-FI" sz="2800" dirty="0" err="1"/>
              <a:t>customer</a:t>
            </a:r>
            <a:r>
              <a:rPr lang="fi-FI" sz="2800" dirty="0"/>
              <a:t>)</a:t>
            </a:r>
          </a:p>
        </p:txBody>
      </p:sp>
      <p:sp>
        <p:nvSpPr>
          <p:cNvPr id="11" name="Suorakulmio 10">
            <a:extLst>
              <a:ext uri="{FF2B5EF4-FFF2-40B4-BE49-F238E27FC236}">
                <a16:creationId xmlns:a16="http://schemas.microsoft.com/office/drawing/2014/main" id="{FBD25008-AC04-A54E-A0E9-D96E499049E2}"/>
              </a:ext>
            </a:extLst>
          </p:cNvPr>
          <p:cNvSpPr/>
          <p:nvPr/>
        </p:nvSpPr>
        <p:spPr>
          <a:xfrm>
            <a:off x="399388" y="1505820"/>
            <a:ext cx="3720662" cy="1839309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800" dirty="0"/>
              <a:t>Build data products for </a:t>
            </a:r>
            <a:r>
              <a:rPr lang="fi-FI" sz="2800" dirty="0" err="1"/>
              <a:t>purpose</a:t>
            </a:r>
            <a:endParaRPr lang="fi-FI" sz="4000" dirty="0"/>
          </a:p>
        </p:txBody>
      </p:sp>
      <p:sp>
        <p:nvSpPr>
          <p:cNvPr id="12" name="Suorakulmio 11">
            <a:extLst>
              <a:ext uri="{FF2B5EF4-FFF2-40B4-BE49-F238E27FC236}">
                <a16:creationId xmlns:a16="http://schemas.microsoft.com/office/drawing/2014/main" id="{A8A091D3-0126-6541-BDB1-105F047159E8}"/>
              </a:ext>
            </a:extLst>
          </p:cNvPr>
          <p:cNvSpPr/>
          <p:nvPr/>
        </p:nvSpPr>
        <p:spPr>
          <a:xfrm>
            <a:off x="4293475" y="3529062"/>
            <a:ext cx="3720662" cy="1839309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800" dirty="0" err="1"/>
              <a:t>Contantly</a:t>
            </a:r>
            <a:r>
              <a:rPr lang="fi-FI" sz="2800" dirty="0"/>
              <a:t> </a:t>
            </a:r>
            <a:r>
              <a:rPr lang="fi-FI" sz="2800" dirty="0" err="1"/>
              <a:t>improve</a:t>
            </a:r>
            <a:r>
              <a:rPr lang="fi-FI" sz="2800" dirty="0"/>
              <a:t> and </a:t>
            </a:r>
            <a:r>
              <a:rPr lang="fi-FI" sz="2800" dirty="0" err="1"/>
              <a:t>analyze</a:t>
            </a:r>
            <a:r>
              <a:rPr lang="fi-FI" sz="2800" dirty="0"/>
              <a:t> the </a:t>
            </a:r>
            <a:r>
              <a:rPr lang="fi-FI" sz="2800" dirty="0" err="1"/>
              <a:t>usage</a:t>
            </a:r>
            <a:r>
              <a:rPr lang="fi-FI" sz="2800" dirty="0"/>
              <a:t> (product-market </a:t>
            </a:r>
            <a:r>
              <a:rPr lang="fi-FI" sz="2800" dirty="0" err="1"/>
              <a:t>fit</a:t>
            </a:r>
            <a:r>
              <a:rPr lang="fi-FI" sz="2800" dirty="0"/>
              <a:t>)</a:t>
            </a:r>
            <a:endParaRPr lang="fi-FI" sz="4000" dirty="0"/>
          </a:p>
        </p:txBody>
      </p:sp>
      <p:sp>
        <p:nvSpPr>
          <p:cNvPr id="13" name="Suorakulmio 12">
            <a:extLst>
              <a:ext uri="{FF2B5EF4-FFF2-40B4-BE49-F238E27FC236}">
                <a16:creationId xmlns:a16="http://schemas.microsoft.com/office/drawing/2014/main" id="{132D63B7-91AF-9A4E-828A-3F7775ED734F}"/>
              </a:ext>
            </a:extLst>
          </p:cNvPr>
          <p:cNvSpPr/>
          <p:nvPr/>
        </p:nvSpPr>
        <p:spPr>
          <a:xfrm>
            <a:off x="8187562" y="3512871"/>
            <a:ext cx="3720662" cy="1839309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800" dirty="0"/>
              <a:t>…</a:t>
            </a:r>
            <a:endParaRPr lang="fi-FI" sz="4000" dirty="0"/>
          </a:p>
        </p:txBody>
      </p:sp>
    </p:spTree>
    <p:extLst>
      <p:ext uri="{BB962C8B-B14F-4D97-AF65-F5344CB8AC3E}">
        <p14:creationId xmlns:p14="http://schemas.microsoft.com/office/powerpoint/2010/main" val="40829940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21" name="Tekstiruutu 20">
            <a:extLst>
              <a:ext uri="{FF2B5EF4-FFF2-40B4-BE49-F238E27FC236}">
                <a16:creationId xmlns:a16="http://schemas.microsoft.com/office/drawing/2014/main" id="{F0F75EF5-E083-F94C-8157-6F3FF222ECEC}"/>
              </a:ext>
            </a:extLst>
          </p:cNvPr>
          <p:cNvSpPr txBox="1"/>
          <p:nvPr/>
        </p:nvSpPr>
        <p:spPr>
          <a:xfrm>
            <a:off x="194442" y="199907"/>
            <a:ext cx="113206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3200" b="1" dirty="0">
                <a:solidFill>
                  <a:schemeClr val="bg1"/>
                </a:solidFill>
              </a:rPr>
              <a:t>Data products </a:t>
            </a:r>
            <a:r>
              <a:rPr lang="fi-FI" sz="3200" b="1" dirty="0" err="1">
                <a:solidFill>
                  <a:schemeClr val="bg1"/>
                </a:solidFill>
              </a:rPr>
              <a:t>chart</a:t>
            </a:r>
            <a:r>
              <a:rPr lang="fi-FI" sz="3200" b="1" dirty="0">
                <a:solidFill>
                  <a:schemeClr val="bg1"/>
                </a:solidFill>
              </a:rPr>
              <a:t> v1</a:t>
            </a:r>
          </a:p>
        </p:txBody>
      </p:sp>
      <p:sp>
        <p:nvSpPr>
          <p:cNvPr id="2" name="Suorakulmio 1">
            <a:extLst>
              <a:ext uri="{FF2B5EF4-FFF2-40B4-BE49-F238E27FC236}">
                <a16:creationId xmlns:a16="http://schemas.microsoft.com/office/drawing/2014/main" id="{B246CCD5-7313-174B-A961-1E46CA4CDDBD}"/>
              </a:ext>
            </a:extLst>
          </p:cNvPr>
          <p:cNvSpPr/>
          <p:nvPr/>
        </p:nvSpPr>
        <p:spPr>
          <a:xfrm>
            <a:off x="584789" y="2286003"/>
            <a:ext cx="3136605" cy="839972"/>
          </a:xfrm>
          <a:prstGeom prst="rect">
            <a:avLst/>
          </a:prstGeom>
          <a:solidFill>
            <a:srgbClr val="FF420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Open data data product</a:t>
            </a:r>
          </a:p>
        </p:txBody>
      </p:sp>
      <p:sp>
        <p:nvSpPr>
          <p:cNvPr id="38" name="Suorakulmio 37">
            <a:extLst>
              <a:ext uri="{FF2B5EF4-FFF2-40B4-BE49-F238E27FC236}">
                <a16:creationId xmlns:a16="http://schemas.microsoft.com/office/drawing/2014/main" id="{ACDA3981-916C-274E-8CDD-FA9BFF9E879F}"/>
              </a:ext>
            </a:extLst>
          </p:cNvPr>
          <p:cNvSpPr/>
          <p:nvPr/>
        </p:nvSpPr>
        <p:spPr>
          <a:xfrm>
            <a:off x="584788" y="3242588"/>
            <a:ext cx="988825" cy="1796556"/>
          </a:xfrm>
          <a:prstGeom prst="rect">
            <a:avLst/>
          </a:prstGeom>
          <a:solidFill>
            <a:srgbClr val="FF420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Open data product</a:t>
            </a:r>
          </a:p>
        </p:txBody>
      </p:sp>
      <p:sp>
        <p:nvSpPr>
          <p:cNvPr id="39" name="Suorakulmio 38">
            <a:extLst>
              <a:ext uri="{FF2B5EF4-FFF2-40B4-BE49-F238E27FC236}">
                <a16:creationId xmlns:a16="http://schemas.microsoft.com/office/drawing/2014/main" id="{579D1AD1-3FC6-6B43-8D36-E8B6C6398CFA}"/>
              </a:ext>
            </a:extLst>
          </p:cNvPr>
          <p:cNvSpPr/>
          <p:nvPr/>
        </p:nvSpPr>
        <p:spPr>
          <a:xfrm>
            <a:off x="1679942" y="3242588"/>
            <a:ext cx="2041452" cy="839971"/>
          </a:xfrm>
          <a:prstGeom prst="rect">
            <a:avLst/>
          </a:prstGeom>
          <a:solidFill>
            <a:srgbClr val="FF420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Public data product</a:t>
            </a:r>
          </a:p>
        </p:txBody>
      </p:sp>
      <p:sp>
        <p:nvSpPr>
          <p:cNvPr id="46" name="Suorakulmio 45">
            <a:extLst>
              <a:ext uri="{FF2B5EF4-FFF2-40B4-BE49-F238E27FC236}">
                <a16:creationId xmlns:a16="http://schemas.microsoft.com/office/drawing/2014/main" id="{A28D65F8-9A1F-444D-8207-4434A33173E4}"/>
              </a:ext>
            </a:extLst>
          </p:cNvPr>
          <p:cNvSpPr/>
          <p:nvPr/>
        </p:nvSpPr>
        <p:spPr>
          <a:xfrm>
            <a:off x="1679942" y="4204214"/>
            <a:ext cx="2041452" cy="834930"/>
          </a:xfrm>
          <a:prstGeom prst="rect">
            <a:avLst/>
          </a:prstGeom>
          <a:solidFill>
            <a:srgbClr val="FF420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Partner</a:t>
            </a:r>
            <a:r>
              <a:rPr lang="fi-FI" dirty="0"/>
              <a:t> data product</a:t>
            </a:r>
          </a:p>
        </p:txBody>
      </p:sp>
      <p:sp>
        <p:nvSpPr>
          <p:cNvPr id="49" name="Suorakulmio 48">
            <a:extLst>
              <a:ext uri="{FF2B5EF4-FFF2-40B4-BE49-F238E27FC236}">
                <a16:creationId xmlns:a16="http://schemas.microsoft.com/office/drawing/2014/main" id="{DEA405B3-3961-E840-8B2E-ACB3E2C47764}"/>
              </a:ext>
            </a:extLst>
          </p:cNvPr>
          <p:cNvSpPr/>
          <p:nvPr/>
        </p:nvSpPr>
        <p:spPr>
          <a:xfrm>
            <a:off x="584789" y="5161908"/>
            <a:ext cx="3136605" cy="839972"/>
          </a:xfrm>
          <a:prstGeom prst="rect">
            <a:avLst/>
          </a:prstGeom>
          <a:solidFill>
            <a:srgbClr val="FF420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Private / </a:t>
            </a:r>
            <a:r>
              <a:rPr lang="fi-FI" dirty="0" err="1"/>
              <a:t>internal</a:t>
            </a:r>
            <a:r>
              <a:rPr lang="fi-FI" dirty="0"/>
              <a:t> data product</a:t>
            </a:r>
          </a:p>
        </p:txBody>
      </p:sp>
      <p:sp>
        <p:nvSpPr>
          <p:cNvPr id="50" name="Suorakulmio 49">
            <a:extLst>
              <a:ext uri="{FF2B5EF4-FFF2-40B4-BE49-F238E27FC236}">
                <a16:creationId xmlns:a16="http://schemas.microsoft.com/office/drawing/2014/main" id="{324630FD-7FFC-E747-9D96-FFE9EBFB4E81}"/>
              </a:ext>
            </a:extLst>
          </p:cNvPr>
          <p:cNvSpPr/>
          <p:nvPr/>
        </p:nvSpPr>
        <p:spPr>
          <a:xfrm>
            <a:off x="3859621" y="1296109"/>
            <a:ext cx="1463750" cy="839972"/>
          </a:xfrm>
          <a:prstGeom prst="rect">
            <a:avLst/>
          </a:prstGeom>
          <a:solidFill>
            <a:srgbClr val="FF420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Publicly</a:t>
            </a:r>
            <a:r>
              <a:rPr lang="fi-FI" dirty="0"/>
              <a:t> available?</a:t>
            </a:r>
          </a:p>
        </p:txBody>
      </p:sp>
      <p:sp>
        <p:nvSpPr>
          <p:cNvPr id="51" name="Suorakulmio 50">
            <a:extLst>
              <a:ext uri="{FF2B5EF4-FFF2-40B4-BE49-F238E27FC236}">
                <a16:creationId xmlns:a16="http://schemas.microsoft.com/office/drawing/2014/main" id="{F2EFB009-D4B2-FF46-97CA-6D6DFF27A4E5}"/>
              </a:ext>
            </a:extLst>
          </p:cNvPr>
          <p:cNvSpPr/>
          <p:nvPr/>
        </p:nvSpPr>
        <p:spPr>
          <a:xfrm>
            <a:off x="5489945" y="1296109"/>
            <a:ext cx="1463750" cy="839972"/>
          </a:xfrm>
          <a:prstGeom prst="rect">
            <a:avLst/>
          </a:prstGeom>
          <a:solidFill>
            <a:srgbClr val="FF420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Public </a:t>
            </a:r>
            <a:r>
              <a:rPr lang="fi-FI" dirty="0" err="1"/>
              <a:t>onboarding</a:t>
            </a:r>
            <a:r>
              <a:rPr lang="fi-FI" dirty="0"/>
              <a:t> </a:t>
            </a:r>
            <a:r>
              <a:rPr lang="fi-FI" dirty="0" err="1"/>
              <a:t>material</a:t>
            </a:r>
            <a:r>
              <a:rPr lang="fi-FI" dirty="0"/>
              <a:t>?</a:t>
            </a:r>
          </a:p>
        </p:txBody>
      </p:sp>
      <p:sp>
        <p:nvSpPr>
          <p:cNvPr id="52" name="Suorakulmio 51">
            <a:extLst>
              <a:ext uri="{FF2B5EF4-FFF2-40B4-BE49-F238E27FC236}">
                <a16:creationId xmlns:a16="http://schemas.microsoft.com/office/drawing/2014/main" id="{9BFF578D-5220-3049-8E62-721030D5523C}"/>
              </a:ext>
            </a:extLst>
          </p:cNvPr>
          <p:cNvSpPr/>
          <p:nvPr/>
        </p:nvSpPr>
        <p:spPr>
          <a:xfrm>
            <a:off x="7109636" y="1296109"/>
            <a:ext cx="1463750" cy="839972"/>
          </a:xfrm>
          <a:prstGeom prst="rect">
            <a:avLst/>
          </a:prstGeom>
          <a:solidFill>
            <a:srgbClr val="FF420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Paid</a:t>
            </a:r>
            <a:r>
              <a:rPr lang="fi-FI" dirty="0"/>
              <a:t> plan?</a:t>
            </a:r>
          </a:p>
        </p:txBody>
      </p:sp>
      <p:sp>
        <p:nvSpPr>
          <p:cNvPr id="53" name="Suorakulmio 52">
            <a:extLst>
              <a:ext uri="{FF2B5EF4-FFF2-40B4-BE49-F238E27FC236}">
                <a16:creationId xmlns:a16="http://schemas.microsoft.com/office/drawing/2014/main" id="{DE19160F-9E6F-0641-B278-34E2A252DC2D}"/>
              </a:ext>
            </a:extLst>
          </p:cNvPr>
          <p:cNvSpPr/>
          <p:nvPr/>
        </p:nvSpPr>
        <p:spPr>
          <a:xfrm>
            <a:off x="8729327" y="1296109"/>
            <a:ext cx="1463750" cy="839972"/>
          </a:xfrm>
          <a:prstGeom prst="rect">
            <a:avLst/>
          </a:prstGeom>
          <a:solidFill>
            <a:srgbClr val="FF420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Content </a:t>
            </a:r>
            <a:r>
              <a:rPr lang="fi-FI" dirty="0" err="1"/>
              <a:t>under</a:t>
            </a:r>
            <a:r>
              <a:rPr lang="fi-FI" dirty="0"/>
              <a:t> open </a:t>
            </a:r>
            <a:r>
              <a:rPr lang="fi-FI" dirty="0" err="1"/>
              <a:t>license</a:t>
            </a:r>
            <a:r>
              <a:rPr lang="fi-FI" dirty="0"/>
              <a:t>?</a:t>
            </a:r>
          </a:p>
        </p:txBody>
      </p:sp>
      <p:sp>
        <p:nvSpPr>
          <p:cNvPr id="54" name="Suorakulmio 53">
            <a:extLst>
              <a:ext uri="{FF2B5EF4-FFF2-40B4-BE49-F238E27FC236}">
                <a16:creationId xmlns:a16="http://schemas.microsoft.com/office/drawing/2014/main" id="{9AE0AE66-D363-744E-B337-72F9DB033ED5}"/>
              </a:ext>
            </a:extLst>
          </p:cNvPr>
          <p:cNvSpPr/>
          <p:nvPr/>
        </p:nvSpPr>
        <p:spPr>
          <a:xfrm>
            <a:off x="3859621" y="2286003"/>
            <a:ext cx="1463750" cy="83997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YES</a:t>
            </a:r>
          </a:p>
        </p:txBody>
      </p:sp>
      <p:sp>
        <p:nvSpPr>
          <p:cNvPr id="55" name="Suorakulmio 54">
            <a:extLst>
              <a:ext uri="{FF2B5EF4-FFF2-40B4-BE49-F238E27FC236}">
                <a16:creationId xmlns:a16="http://schemas.microsoft.com/office/drawing/2014/main" id="{D876A551-D3B5-B345-968F-CC4FF1175F74}"/>
              </a:ext>
            </a:extLst>
          </p:cNvPr>
          <p:cNvSpPr/>
          <p:nvPr/>
        </p:nvSpPr>
        <p:spPr>
          <a:xfrm>
            <a:off x="5489945" y="2286003"/>
            <a:ext cx="1463750" cy="83997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YES</a:t>
            </a:r>
          </a:p>
        </p:txBody>
      </p:sp>
      <p:sp>
        <p:nvSpPr>
          <p:cNvPr id="56" name="Suorakulmio 55">
            <a:extLst>
              <a:ext uri="{FF2B5EF4-FFF2-40B4-BE49-F238E27FC236}">
                <a16:creationId xmlns:a16="http://schemas.microsoft.com/office/drawing/2014/main" id="{D4C192F9-0982-6F4C-B23F-F3EBD602B574}"/>
              </a:ext>
            </a:extLst>
          </p:cNvPr>
          <p:cNvSpPr/>
          <p:nvPr/>
        </p:nvSpPr>
        <p:spPr>
          <a:xfrm>
            <a:off x="7109636" y="2286003"/>
            <a:ext cx="1463750" cy="8399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MAYBE</a:t>
            </a:r>
          </a:p>
        </p:txBody>
      </p:sp>
      <p:sp>
        <p:nvSpPr>
          <p:cNvPr id="57" name="Suorakulmio 56">
            <a:extLst>
              <a:ext uri="{FF2B5EF4-FFF2-40B4-BE49-F238E27FC236}">
                <a16:creationId xmlns:a16="http://schemas.microsoft.com/office/drawing/2014/main" id="{CEC68739-8F34-E04C-BDE8-44183579A94A}"/>
              </a:ext>
            </a:extLst>
          </p:cNvPr>
          <p:cNvSpPr/>
          <p:nvPr/>
        </p:nvSpPr>
        <p:spPr>
          <a:xfrm>
            <a:off x="8729327" y="2286003"/>
            <a:ext cx="1463750" cy="83997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YES</a:t>
            </a:r>
          </a:p>
        </p:txBody>
      </p:sp>
      <p:sp>
        <p:nvSpPr>
          <p:cNvPr id="58" name="Suorakulmio 57">
            <a:extLst>
              <a:ext uri="{FF2B5EF4-FFF2-40B4-BE49-F238E27FC236}">
                <a16:creationId xmlns:a16="http://schemas.microsoft.com/office/drawing/2014/main" id="{8BE93154-2810-7148-8575-EBAB5CBCC618}"/>
              </a:ext>
            </a:extLst>
          </p:cNvPr>
          <p:cNvSpPr/>
          <p:nvPr/>
        </p:nvSpPr>
        <p:spPr>
          <a:xfrm>
            <a:off x="3859621" y="3242587"/>
            <a:ext cx="1463750" cy="83997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YES</a:t>
            </a:r>
          </a:p>
        </p:txBody>
      </p:sp>
      <p:sp>
        <p:nvSpPr>
          <p:cNvPr id="59" name="Suorakulmio 58">
            <a:extLst>
              <a:ext uri="{FF2B5EF4-FFF2-40B4-BE49-F238E27FC236}">
                <a16:creationId xmlns:a16="http://schemas.microsoft.com/office/drawing/2014/main" id="{B9E38719-FB03-2C4F-8006-BFF7D86159D3}"/>
              </a:ext>
            </a:extLst>
          </p:cNvPr>
          <p:cNvSpPr/>
          <p:nvPr/>
        </p:nvSpPr>
        <p:spPr>
          <a:xfrm>
            <a:off x="5489945" y="3242587"/>
            <a:ext cx="1463750" cy="83997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YES</a:t>
            </a:r>
          </a:p>
        </p:txBody>
      </p:sp>
      <p:sp>
        <p:nvSpPr>
          <p:cNvPr id="60" name="Suorakulmio 59">
            <a:extLst>
              <a:ext uri="{FF2B5EF4-FFF2-40B4-BE49-F238E27FC236}">
                <a16:creationId xmlns:a16="http://schemas.microsoft.com/office/drawing/2014/main" id="{A078F399-16B4-8548-8BA8-E7F58E4BB7E9}"/>
              </a:ext>
            </a:extLst>
          </p:cNvPr>
          <p:cNvSpPr/>
          <p:nvPr/>
        </p:nvSpPr>
        <p:spPr>
          <a:xfrm>
            <a:off x="7109636" y="3242587"/>
            <a:ext cx="1463750" cy="8399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MAYBE</a:t>
            </a:r>
          </a:p>
        </p:txBody>
      </p:sp>
      <p:sp>
        <p:nvSpPr>
          <p:cNvPr id="61" name="Suorakulmio 60">
            <a:extLst>
              <a:ext uri="{FF2B5EF4-FFF2-40B4-BE49-F238E27FC236}">
                <a16:creationId xmlns:a16="http://schemas.microsoft.com/office/drawing/2014/main" id="{E4A192BE-3572-2D43-9125-9548714822E6}"/>
              </a:ext>
            </a:extLst>
          </p:cNvPr>
          <p:cNvSpPr/>
          <p:nvPr/>
        </p:nvSpPr>
        <p:spPr>
          <a:xfrm>
            <a:off x="8729327" y="3242587"/>
            <a:ext cx="1463750" cy="8399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MAYBE</a:t>
            </a:r>
          </a:p>
        </p:txBody>
      </p:sp>
      <p:sp>
        <p:nvSpPr>
          <p:cNvPr id="62" name="Suorakulmio 61">
            <a:extLst>
              <a:ext uri="{FF2B5EF4-FFF2-40B4-BE49-F238E27FC236}">
                <a16:creationId xmlns:a16="http://schemas.microsoft.com/office/drawing/2014/main" id="{F49D3D09-6974-C54B-8596-FF043E5C6846}"/>
              </a:ext>
            </a:extLst>
          </p:cNvPr>
          <p:cNvSpPr/>
          <p:nvPr/>
        </p:nvSpPr>
        <p:spPr>
          <a:xfrm>
            <a:off x="3859621" y="4205180"/>
            <a:ext cx="1463750" cy="8399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NO</a:t>
            </a:r>
          </a:p>
        </p:txBody>
      </p:sp>
      <p:sp>
        <p:nvSpPr>
          <p:cNvPr id="63" name="Suorakulmio 62">
            <a:extLst>
              <a:ext uri="{FF2B5EF4-FFF2-40B4-BE49-F238E27FC236}">
                <a16:creationId xmlns:a16="http://schemas.microsoft.com/office/drawing/2014/main" id="{0E9C7370-3E97-C84C-AB93-E6EA38F543C1}"/>
              </a:ext>
            </a:extLst>
          </p:cNvPr>
          <p:cNvSpPr/>
          <p:nvPr/>
        </p:nvSpPr>
        <p:spPr>
          <a:xfrm>
            <a:off x="5489945" y="4205180"/>
            <a:ext cx="1463750" cy="83997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YES</a:t>
            </a:r>
          </a:p>
        </p:txBody>
      </p:sp>
      <p:sp>
        <p:nvSpPr>
          <p:cNvPr id="64" name="Suorakulmio 63">
            <a:extLst>
              <a:ext uri="{FF2B5EF4-FFF2-40B4-BE49-F238E27FC236}">
                <a16:creationId xmlns:a16="http://schemas.microsoft.com/office/drawing/2014/main" id="{FFBB5C02-47B1-4C45-BBFD-E4A240C04ED5}"/>
              </a:ext>
            </a:extLst>
          </p:cNvPr>
          <p:cNvSpPr/>
          <p:nvPr/>
        </p:nvSpPr>
        <p:spPr>
          <a:xfrm>
            <a:off x="7109636" y="4205180"/>
            <a:ext cx="1463750" cy="8399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MAYBE</a:t>
            </a:r>
          </a:p>
        </p:txBody>
      </p:sp>
      <p:sp>
        <p:nvSpPr>
          <p:cNvPr id="65" name="Suorakulmio 64">
            <a:extLst>
              <a:ext uri="{FF2B5EF4-FFF2-40B4-BE49-F238E27FC236}">
                <a16:creationId xmlns:a16="http://schemas.microsoft.com/office/drawing/2014/main" id="{FEECE11E-E715-8148-83C3-9EB1E771C82D}"/>
              </a:ext>
            </a:extLst>
          </p:cNvPr>
          <p:cNvSpPr/>
          <p:nvPr/>
        </p:nvSpPr>
        <p:spPr>
          <a:xfrm>
            <a:off x="8729327" y="4205180"/>
            <a:ext cx="1463750" cy="8399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NO</a:t>
            </a:r>
          </a:p>
        </p:txBody>
      </p:sp>
      <p:sp>
        <p:nvSpPr>
          <p:cNvPr id="66" name="Suorakulmio 65">
            <a:extLst>
              <a:ext uri="{FF2B5EF4-FFF2-40B4-BE49-F238E27FC236}">
                <a16:creationId xmlns:a16="http://schemas.microsoft.com/office/drawing/2014/main" id="{11968AA3-2F8C-0748-90BF-1694FB904B9B}"/>
              </a:ext>
            </a:extLst>
          </p:cNvPr>
          <p:cNvSpPr/>
          <p:nvPr/>
        </p:nvSpPr>
        <p:spPr>
          <a:xfrm>
            <a:off x="3859621" y="5161908"/>
            <a:ext cx="1463750" cy="8399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NO</a:t>
            </a:r>
          </a:p>
        </p:txBody>
      </p:sp>
      <p:sp>
        <p:nvSpPr>
          <p:cNvPr id="67" name="Suorakulmio 66">
            <a:extLst>
              <a:ext uri="{FF2B5EF4-FFF2-40B4-BE49-F238E27FC236}">
                <a16:creationId xmlns:a16="http://schemas.microsoft.com/office/drawing/2014/main" id="{FF97EA3A-8A19-2541-A110-CCA1FB407179}"/>
              </a:ext>
            </a:extLst>
          </p:cNvPr>
          <p:cNvSpPr/>
          <p:nvPr/>
        </p:nvSpPr>
        <p:spPr>
          <a:xfrm>
            <a:off x="5489945" y="5161908"/>
            <a:ext cx="1463750" cy="8399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NO</a:t>
            </a:r>
          </a:p>
        </p:txBody>
      </p:sp>
      <p:sp>
        <p:nvSpPr>
          <p:cNvPr id="68" name="Suorakulmio 67">
            <a:extLst>
              <a:ext uri="{FF2B5EF4-FFF2-40B4-BE49-F238E27FC236}">
                <a16:creationId xmlns:a16="http://schemas.microsoft.com/office/drawing/2014/main" id="{564D1A59-CC77-C14E-BBBE-CEC2147B4262}"/>
              </a:ext>
            </a:extLst>
          </p:cNvPr>
          <p:cNvSpPr/>
          <p:nvPr/>
        </p:nvSpPr>
        <p:spPr>
          <a:xfrm>
            <a:off x="7109636" y="5161908"/>
            <a:ext cx="1463750" cy="8399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NO</a:t>
            </a:r>
          </a:p>
        </p:txBody>
      </p:sp>
      <p:sp>
        <p:nvSpPr>
          <p:cNvPr id="69" name="Suorakulmio 68">
            <a:extLst>
              <a:ext uri="{FF2B5EF4-FFF2-40B4-BE49-F238E27FC236}">
                <a16:creationId xmlns:a16="http://schemas.microsoft.com/office/drawing/2014/main" id="{BABF0C12-A12C-2441-95D1-A3C2456B926A}"/>
              </a:ext>
            </a:extLst>
          </p:cNvPr>
          <p:cNvSpPr/>
          <p:nvPr/>
        </p:nvSpPr>
        <p:spPr>
          <a:xfrm>
            <a:off x="8729327" y="5161908"/>
            <a:ext cx="1463750" cy="8399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6357102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orakulmio 4">
            <a:extLst>
              <a:ext uri="{FF2B5EF4-FFF2-40B4-BE49-F238E27FC236}">
                <a16:creationId xmlns:a16="http://schemas.microsoft.com/office/drawing/2014/main" id="{33A2A6C8-59D5-F641-89FE-5EDE42C50B08}"/>
              </a:ext>
            </a:extLst>
          </p:cNvPr>
          <p:cNvSpPr/>
          <p:nvPr/>
        </p:nvSpPr>
        <p:spPr>
          <a:xfrm>
            <a:off x="1177155" y="3094627"/>
            <a:ext cx="9760765" cy="2462534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1884696" y="700292"/>
            <a:ext cx="84049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dirty="0" err="1">
                <a:solidFill>
                  <a:schemeClr val="bg1"/>
                </a:solidFill>
              </a:rPr>
              <a:t>You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should</a:t>
            </a:r>
            <a:r>
              <a:rPr lang="fi-FI" sz="3600" dirty="0">
                <a:solidFill>
                  <a:schemeClr val="bg1"/>
                </a:solidFill>
              </a:rPr>
              <a:t> collect data in </a:t>
            </a:r>
            <a:r>
              <a:rPr lang="fi-FI" sz="3600" dirty="0" err="1">
                <a:solidFill>
                  <a:schemeClr val="bg1"/>
                </a:solidFill>
              </a:rPr>
              <a:t>lakes</a:t>
            </a:r>
            <a:r>
              <a:rPr lang="fi-FI" sz="3600" dirty="0">
                <a:solidFill>
                  <a:schemeClr val="bg1"/>
                </a:solidFill>
              </a:rPr>
              <a:t> or </a:t>
            </a:r>
            <a:r>
              <a:rPr lang="fi-FI" sz="3600" dirty="0" err="1">
                <a:solidFill>
                  <a:schemeClr val="bg1"/>
                </a:solidFill>
              </a:rPr>
              <a:t>what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ever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hype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term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you</a:t>
            </a:r>
            <a:r>
              <a:rPr lang="fi-FI" sz="3600" dirty="0">
                <a:solidFill>
                  <a:schemeClr val="bg1"/>
                </a:solidFill>
              </a:rPr>
              <a:t> want to use </a:t>
            </a:r>
            <a:r>
              <a:rPr lang="fi-FI" sz="3600" dirty="0" err="1">
                <a:solidFill>
                  <a:schemeClr val="bg1"/>
                </a:solidFill>
              </a:rPr>
              <a:t>here</a:t>
            </a:r>
            <a:endParaRPr lang="fi-FI" sz="3600" dirty="0">
              <a:solidFill>
                <a:schemeClr val="bg1"/>
              </a:solidFill>
            </a:endParaRPr>
          </a:p>
        </p:txBody>
      </p:sp>
      <p:sp>
        <p:nvSpPr>
          <p:cNvPr id="7" name="Suorakulmio 6">
            <a:extLst>
              <a:ext uri="{FF2B5EF4-FFF2-40B4-BE49-F238E27FC236}">
                <a16:creationId xmlns:a16="http://schemas.microsoft.com/office/drawing/2014/main" id="{E0C576C0-A8C3-3C4F-BD7A-EE6674783B19}"/>
              </a:ext>
            </a:extLst>
          </p:cNvPr>
          <p:cNvSpPr/>
          <p:nvPr/>
        </p:nvSpPr>
        <p:spPr>
          <a:xfrm>
            <a:off x="1884696" y="3441256"/>
            <a:ext cx="840493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b="1" dirty="0" err="1">
                <a:solidFill>
                  <a:schemeClr val="bg1"/>
                </a:solidFill>
              </a:rPr>
              <a:t>Treat</a:t>
            </a:r>
            <a:r>
              <a:rPr lang="fi-FI" sz="3600" b="1" dirty="0">
                <a:solidFill>
                  <a:schemeClr val="bg1"/>
                </a:solidFill>
              </a:rPr>
              <a:t> data as products. </a:t>
            </a:r>
            <a:r>
              <a:rPr lang="fi-FI" sz="3600" b="1" dirty="0" err="1">
                <a:solidFill>
                  <a:schemeClr val="bg1"/>
                </a:solidFill>
              </a:rPr>
              <a:t>Refine</a:t>
            </a:r>
            <a:r>
              <a:rPr lang="fi-FI" sz="3600" b="1" dirty="0">
                <a:solidFill>
                  <a:schemeClr val="bg1"/>
                </a:solidFill>
              </a:rPr>
              <a:t>, </a:t>
            </a:r>
            <a:r>
              <a:rPr lang="fi-FI" sz="3600" b="1" dirty="0" err="1">
                <a:solidFill>
                  <a:schemeClr val="bg1"/>
                </a:solidFill>
              </a:rPr>
              <a:t>commoditize</a:t>
            </a:r>
            <a:r>
              <a:rPr lang="fi-FI" sz="3600" b="1" dirty="0">
                <a:solidFill>
                  <a:schemeClr val="bg1"/>
                </a:solidFill>
              </a:rPr>
              <a:t>, and </a:t>
            </a:r>
            <a:r>
              <a:rPr lang="fi-FI" sz="3600" b="1" dirty="0" err="1">
                <a:solidFill>
                  <a:schemeClr val="bg1"/>
                </a:solidFill>
              </a:rPr>
              <a:t>package</a:t>
            </a:r>
            <a:r>
              <a:rPr lang="fi-FI" sz="3600" b="1" dirty="0">
                <a:solidFill>
                  <a:schemeClr val="bg1"/>
                </a:solidFill>
              </a:rPr>
              <a:t> it for </a:t>
            </a:r>
            <a:r>
              <a:rPr lang="fi-FI" sz="3600" b="1" dirty="0" err="1">
                <a:solidFill>
                  <a:schemeClr val="bg1"/>
                </a:solidFill>
              </a:rPr>
              <a:t>internal</a:t>
            </a:r>
            <a:r>
              <a:rPr lang="fi-FI" sz="3600" b="1" dirty="0">
                <a:solidFill>
                  <a:schemeClr val="bg1"/>
                </a:solidFill>
              </a:rPr>
              <a:t> and </a:t>
            </a:r>
            <a:r>
              <a:rPr lang="fi-FI" sz="3600" b="1" dirty="0" err="1">
                <a:solidFill>
                  <a:schemeClr val="bg1"/>
                </a:solidFill>
              </a:rPr>
              <a:t>public</a:t>
            </a:r>
            <a:r>
              <a:rPr lang="fi-FI" sz="3600" b="1" dirty="0">
                <a:solidFill>
                  <a:schemeClr val="bg1"/>
                </a:solidFill>
              </a:rPr>
              <a:t> </a:t>
            </a:r>
            <a:r>
              <a:rPr lang="fi-FI" sz="3600" b="1" dirty="0" err="1">
                <a:solidFill>
                  <a:schemeClr val="bg1"/>
                </a:solidFill>
              </a:rPr>
              <a:t>consumption</a:t>
            </a:r>
            <a:r>
              <a:rPr lang="fi-FI" sz="3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" name="Alanuoli 1">
            <a:extLst>
              <a:ext uri="{FF2B5EF4-FFF2-40B4-BE49-F238E27FC236}">
                <a16:creationId xmlns:a16="http://schemas.microsoft.com/office/drawing/2014/main" id="{C3D118A1-16C8-F843-8888-5D1CF68D0F18}"/>
              </a:ext>
            </a:extLst>
          </p:cNvPr>
          <p:cNvSpPr/>
          <p:nvPr/>
        </p:nvSpPr>
        <p:spPr>
          <a:xfrm>
            <a:off x="5644053" y="1975945"/>
            <a:ext cx="945931" cy="956441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62926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1569388" y="700292"/>
            <a:ext cx="84049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dirty="0" err="1">
                <a:solidFill>
                  <a:schemeClr val="bg1"/>
                </a:solidFill>
              </a:rPr>
              <a:t>Theme</a:t>
            </a:r>
            <a:r>
              <a:rPr lang="fi-FI" sz="3600" dirty="0">
                <a:solidFill>
                  <a:schemeClr val="bg1"/>
                </a:solidFill>
              </a:rPr>
              <a:t> of the session</a:t>
            </a:r>
          </a:p>
        </p:txBody>
      </p:sp>
      <p:pic>
        <p:nvPicPr>
          <p:cNvPr id="2050" name="Picture 2" descr="Kuvahaun tulos: heart transparent bg">
            <a:extLst>
              <a:ext uri="{FF2B5EF4-FFF2-40B4-BE49-F238E27FC236}">
                <a16:creationId xmlns:a16="http://schemas.microsoft.com/office/drawing/2014/main" id="{FA119740-992C-6842-92FD-609AB8E98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559" y="3180928"/>
            <a:ext cx="900652" cy="90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kstiruutu 1">
            <a:extLst>
              <a:ext uri="{FF2B5EF4-FFF2-40B4-BE49-F238E27FC236}">
                <a16:creationId xmlns:a16="http://schemas.microsoft.com/office/drawing/2014/main" id="{D42FA95C-36D2-9D4D-91D7-D63DDEDCED18}"/>
              </a:ext>
            </a:extLst>
          </p:cNvPr>
          <p:cNvSpPr txBox="1"/>
          <p:nvPr/>
        </p:nvSpPr>
        <p:spPr>
          <a:xfrm>
            <a:off x="2221857" y="4803591"/>
            <a:ext cx="1763175" cy="523220"/>
          </a:xfrm>
          <a:prstGeom prst="rect">
            <a:avLst/>
          </a:prstGeom>
          <a:noFill/>
          <a:ln>
            <a:solidFill>
              <a:srgbClr val="FF4201"/>
            </a:solidFill>
          </a:ln>
        </p:spPr>
        <p:txBody>
          <a:bodyPr wrap="none" rtlCol="0">
            <a:spAutoFit/>
          </a:bodyPr>
          <a:lstStyle/>
          <a:p>
            <a:r>
              <a:rPr lang="fi-FI" sz="2800" dirty="0" err="1">
                <a:solidFill>
                  <a:schemeClr val="bg1"/>
                </a:solidFill>
              </a:rPr>
              <a:t>Developer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kstiruutu 8">
            <a:extLst>
              <a:ext uri="{FF2B5EF4-FFF2-40B4-BE49-F238E27FC236}">
                <a16:creationId xmlns:a16="http://schemas.microsoft.com/office/drawing/2014/main" id="{DEBB1C2E-28CD-B748-BD5B-28A43903DE3D}"/>
              </a:ext>
            </a:extLst>
          </p:cNvPr>
          <p:cNvSpPr txBox="1"/>
          <p:nvPr/>
        </p:nvSpPr>
        <p:spPr>
          <a:xfrm>
            <a:off x="5276823" y="1732205"/>
            <a:ext cx="737702" cy="584775"/>
          </a:xfrm>
          <a:prstGeom prst="rect">
            <a:avLst/>
          </a:prstGeom>
          <a:noFill/>
          <a:ln>
            <a:solidFill>
              <a:srgbClr val="FF4201"/>
            </a:solidFill>
          </a:ln>
        </p:spPr>
        <p:txBody>
          <a:bodyPr wrap="none" rtlCol="0">
            <a:spAutoFit/>
          </a:bodyPr>
          <a:lstStyle/>
          <a:p>
            <a:r>
              <a:rPr lang="fi-FI" sz="3200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11" name="Tekstiruutu 10">
            <a:extLst>
              <a:ext uri="{FF2B5EF4-FFF2-40B4-BE49-F238E27FC236}">
                <a16:creationId xmlns:a16="http://schemas.microsoft.com/office/drawing/2014/main" id="{6ED6B6A6-0B9E-CE4E-A262-EAC6AD5353A5}"/>
              </a:ext>
            </a:extLst>
          </p:cNvPr>
          <p:cNvSpPr txBox="1"/>
          <p:nvPr/>
        </p:nvSpPr>
        <p:spPr>
          <a:xfrm>
            <a:off x="7349410" y="4711268"/>
            <a:ext cx="2088392" cy="523220"/>
          </a:xfrm>
          <a:prstGeom prst="rect">
            <a:avLst/>
          </a:prstGeom>
          <a:noFill/>
          <a:ln>
            <a:solidFill>
              <a:srgbClr val="FF4201"/>
            </a:solidFill>
          </a:ln>
        </p:spPr>
        <p:txBody>
          <a:bodyPr wrap="none" rtlCol="0">
            <a:spAutoFit/>
          </a:bodyPr>
          <a:lstStyle/>
          <a:p>
            <a:r>
              <a:rPr lang="fi-FI" sz="2800" dirty="0">
                <a:solidFill>
                  <a:schemeClr val="bg1"/>
                </a:solidFill>
              </a:rPr>
              <a:t>Data Product</a:t>
            </a:r>
          </a:p>
        </p:txBody>
      </p:sp>
      <p:pic>
        <p:nvPicPr>
          <p:cNvPr id="12" name="Picture 2" descr="Kuvahaun tulos: heart transparent bg">
            <a:extLst>
              <a:ext uri="{FF2B5EF4-FFF2-40B4-BE49-F238E27FC236}">
                <a16:creationId xmlns:a16="http://schemas.microsoft.com/office/drawing/2014/main" id="{3AFC6F51-A2E9-C946-B70C-B403A4ED5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139" y="3183153"/>
            <a:ext cx="900652" cy="90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Kuvahaun tulos: heart transparent bg">
            <a:extLst>
              <a:ext uri="{FF2B5EF4-FFF2-40B4-BE49-F238E27FC236}">
                <a16:creationId xmlns:a16="http://schemas.microsoft.com/office/drawing/2014/main" id="{E17BADB9-61CC-CC48-BDF8-8857F4C56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823" y="4522552"/>
            <a:ext cx="900652" cy="90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uora yhdysviiva 7">
            <a:extLst>
              <a:ext uri="{FF2B5EF4-FFF2-40B4-BE49-F238E27FC236}">
                <a16:creationId xmlns:a16="http://schemas.microsoft.com/office/drawing/2014/main" id="{D3C8E30C-42EC-AF4C-A6E6-1943BE56090B}"/>
              </a:ext>
            </a:extLst>
          </p:cNvPr>
          <p:cNvCxnSpPr>
            <a:cxnSpLocks/>
            <a:endCxn id="2050" idx="0"/>
          </p:cNvCxnSpPr>
          <p:nvPr/>
        </p:nvCxnSpPr>
        <p:spPr>
          <a:xfrm flipH="1">
            <a:off x="4833885" y="2486518"/>
            <a:ext cx="472186" cy="69441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uora yhdysviiva 14">
            <a:extLst>
              <a:ext uri="{FF2B5EF4-FFF2-40B4-BE49-F238E27FC236}">
                <a16:creationId xmlns:a16="http://schemas.microsoft.com/office/drawing/2014/main" id="{E7A38B15-A3FC-1846-8B18-5E3365DFCA37}"/>
              </a:ext>
            </a:extLst>
          </p:cNvPr>
          <p:cNvCxnSpPr/>
          <p:nvPr/>
        </p:nvCxnSpPr>
        <p:spPr>
          <a:xfrm flipH="1">
            <a:off x="3874869" y="3915442"/>
            <a:ext cx="450326" cy="6234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uora yhdysviiva 15">
            <a:extLst>
              <a:ext uri="{FF2B5EF4-FFF2-40B4-BE49-F238E27FC236}">
                <a16:creationId xmlns:a16="http://schemas.microsoft.com/office/drawing/2014/main" id="{3FACAD7C-56F6-6F4E-87EC-214525B96257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5985279" y="2465591"/>
            <a:ext cx="472186" cy="7175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uora yhdysviiva 18">
            <a:extLst>
              <a:ext uri="{FF2B5EF4-FFF2-40B4-BE49-F238E27FC236}">
                <a16:creationId xmlns:a16="http://schemas.microsoft.com/office/drawing/2014/main" id="{4DA8A5C6-186F-5B48-B5B9-E89E901EA7DB}"/>
              </a:ext>
            </a:extLst>
          </p:cNvPr>
          <p:cNvCxnSpPr>
            <a:cxnSpLocks/>
          </p:cNvCxnSpPr>
          <p:nvPr/>
        </p:nvCxnSpPr>
        <p:spPr>
          <a:xfrm>
            <a:off x="6900661" y="3821345"/>
            <a:ext cx="472186" cy="7175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uora yhdysviiva 19">
            <a:extLst>
              <a:ext uri="{FF2B5EF4-FFF2-40B4-BE49-F238E27FC236}">
                <a16:creationId xmlns:a16="http://schemas.microsoft.com/office/drawing/2014/main" id="{CE8DE65C-F403-EC4A-94ED-F593897B139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6177475" y="4972878"/>
            <a:ext cx="95927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uora yhdysviiva 22">
            <a:extLst>
              <a:ext uri="{FF2B5EF4-FFF2-40B4-BE49-F238E27FC236}">
                <a16:creationId xmlns:a16="http://schemas.microsoft.com/office/drawing/2014/main" id="{45417660-C60B-7E47-B7E9-CC6852AB0370}"/>
              </a:ext>
            </a:extLst>
          </p:cNvPr>
          <p:cNvCxnSpPr>
            <a:cxnSpLocks/>
          </p:cNvCxnSpPr>
          <p:nvPr/>
        </p:nvCxnSpPr>
        <p:spPr>
          <a:xfrm>
            <a:off x="4260934" y="4972878"/>
            <a:ext cx="97527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4790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2ED45B5-9A47-2043-87BF-799C5201E9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8807" y="1060060"/>
            <a:ext cx="6908800" cy="2387600"/>
          </a:xfrm>
        </p:spPr>
        <p:txBody>
          <a:bodyPr>
            <a:noAutofit/>
          </a:bodyPr>
          <a:lstStyle/>
          <a:p>
            <a:r>
              <a:rPr lang="fi-FI" b="1" dirty="0" err="1">
                <a:solidFill>
                  <a:schemeClr val="bg1"/>
                </a:solidFill>
              </a:rPr>
              <a:t>Enough</a:t>
            </a:r>
            <a:r>
              <a:rPr lang="fi-FI" b="1" dirty="0">
                <a:solidFill>
                  <a:schemeClr val="bg1"/>
                </a:solidFill>
              </a:rPr>
              <a:t> with data </a:t>
            </a:r>
            <a:r>
              <a:rPr lang="fi-FI" b="1" dirty="0" err="1">
                <a:solidFill>
                  <a:schemeClr val="bg1"/>
                </a:solidFill>
              </a:rPr>
              <a:t>overflow</a:t>
            </a:r>
            <a:r>
              <a:rPr lang="fi-FI" b="1" dirty="0">
                <a:solidFill>
                  <a:schemeClr val="bg1"/>
                </a:solidFill>
              </a:rPr>
              <a:t> – </a:t>
            </a:r>
            <a:r>
              <a:rPr lang="fi-FI" b="1" dirty="0" err="1">
                <a:solidFill>
                  <a:schemeClr val="bg1"/>
                </a:solidFill>
              </a:rPr>
              <a:t>build</a:t>
            </a:r>
            <a:r>
              <a:rPr lang="fi-FI" b="1" dirty="0">
                <a:solidFill>
                  <a:schemeClr val="bg1"/>
                </a:solidFill>
              </a:rPr>
              <a:t> data products</a:t>
            </a:r>
          </a:p>
        </p:txBody>
      </p:sp>
      <p:sp>
        <p:nvSpPr>
          <p:cNvPr id="9" name="Alaotsikko 2">
            <a:extLst>
              <a:ext uri="{FF2B5EF4-FFF2-40B4-BE49-F238E27FC236}">
                <a16:creationId xmlns:a16="http://schemas.microsoft.com/office/drawing/2014/main" id="{1C839C78-3B92-F948-8FFA-DCBFDD20D832}"/>
              </a:ext>
            </a:extLst>
          </p:cNvPr>
          <p:cNvSpPr txBox="1">
            <a:spLocks/>
          </p:cNvSpPr>
          <p:nvPr/>
        </p:nvSpPr>
        <p:spPr>
          <a:xfrm>
            <a:off x="0" y="3776473"/>
            <a:ext cx="12192000" cy="3081528"/>
          </a:xfrm>
          <a:prstGeom prst="rect">
            <a:avLst/>
          </a:prstGeom>
          <a:solidFill>
            <a:srgbClr val="FF420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i-FI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00008134-F738-C041-8A70-12830A85D9F7}"/>
              </a:ext>
            </a:extLst>
          </p:cNvPr>
          <p:cNvSpPr/>
          <p:nvPr/>
        </p:nvSpPr>
        <p:spPr>
          <a:xfrm>
            <a:off x="5049967" y="4018498"/>
            <a:ext cx="692764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2800" dirty="0">
                <a:solidFill>
                  <a:schemeClr val="bg1"/>
                </a:solidFill>
              </a:rPr>
              <a:t>Jarkko Moilanen (</a:t>
            </a:r>
            <a:r>
              <a:rPr lang="fi-FI" sz="2800" dirty="0" err="1">
                <a:solidFill>
                  <a:schemeClr val="bg1"/>
                </a:solidFill>
              </a:rPr>
              <a:t>PhD</a:t>
            </a:r>
            <a:r>
              <a:rPr lang="fi-FI" sz="2800" dirty="0">
                <a:solidFill>
                  <a:schemeClr val="bg1"/>
                </a:solidFill>
              </a:rPr>
              <a:t>)</a:t>
            </a:r>
          </a:p>
          <a:p>
            <a:r>
              <a:rPr lang="fi-FI" sz="2800" dirty="0" err="1">
                <a:solidFill>
                  <a:schemeClr val="bg1"/>
                </a:solidFill>
              </a:rPr>
              <a:t>Chief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Development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Officer</a:t>
            </a:r>
            <a:r>
              <a:rPr lang="fi-FI" sz="2800" dirty="0">
                <a:solidFill>
                  <a:schemeClr val="bg1"/>
                </a:solidFill>
              </a:rPr>
              <a:t>, </a:t>
            </a:r>
            <a:r>
              <a:rPr lang="fi-FI" sz="2800" dirty="0" err="1">
                <a:solidFill>
                  <a:schemeClr val="bg1"/>
                </a:solidFill>
              </a:rPr>
              <a:t>Platform</a:t>
            </a:r>
            <a:r>
              <a:rPr lang="fi-FI" sz="2800" dirty="0">
                <a:solidFill>
                  <a:schemeClr val="bg1"/>
                </a:solidFill>
              </a:rPr>
              <a:t> of </a:t>
            </a:r>
            <a:r>
              <a:rPr lang="fi-FI" sz="2800" dirty="0" err="1">
                <a:solidFill>
                  <a:schemeClr val="bg1"/>
                </a:solidFill>
              </a:rPr>
              <a:t>Trust</a:t>
            </a:r>
            <a:endParaRPr lang="fi-FI" sz="2800" dirty="0">
              <a:solidFill>
                <a:schemeClr val="bg1"/>
              </a:solidFill>
            </a:endParaRPr>
          </a:p>
          <a:p>
            <a:r>
              <a:rPr lang="fi-FI" sz="2800" dirty="0">
                <a:solidFill>
                  <a:schemeClr val="bg1"/>
                </a:solidFill>
              </a:rPr>
              <a:t>@</a:t>
            </a:r>
            <a:r>
              <a:rPr lang="fi-FI" sz="2800" dirty="0" err="1">
                <a:solidFill>
                  <a:schemeClr val="bg1"/>
                </a:solidFill>
              </a:rPr>
              <a:t>Jarkko_Moilanen</a:t>
            </a:r>
            <a:endParaRPr lang="fi-FI" sz="2800" dirty="0">
              <a:solidFill>
                <a:schemeClr val="bg1"/>
              </a:solidFill>
            </a:endParaRPr>
          </a:p>
          <a:p>
            <a:r>
              <a:rPr lang="fi-FI" sz="2800" dirty="0">
                <a:solidFill>
                  <a:schemeClr val="bg1"/>
                </a:solidFill>
              </a:rPr>
              <a:t>+358 40 535 9066</a:t>
            </a:r>
          </a:p>
        </p:txBody>
      </p:sp>
      <p:pic>
        <p:nvPicPr>
          <p:cNvPr id="6" name="Kuva 5" descr="Kuva, joka sisältää kohteen henkilö, valokuva, mies, oranssi&#10;&#10;Kuvaus luotu automaattisesti">
            <a:extLst>
              <a:ext uri="{FF2B5EF4-FFF2-40B4-BE49-F238E27FC236}">
                <a16:creationId xmlns:a16="http://schemas.microsoft.com/office/drawing/2014/main" id="{F055E4A5-070C-F54F-9136-EBDA992D4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" y="205879"/>
            <a:ext cx="4632701" cy="562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20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laotsikko 2">
            <a:extLst>
              <a:ext uri="{FF2B5EF4-FFF2-40B4-BE49-F238E27FC236}">
                <a16:creationId xmlns:a16="http://schemas.microsoft.com/office/drawing/2014/main" id="{7EA3A3C1-302B-004B-B700-75002117ED8C}"/>
              </a:ext>
            </a:extLst>
          </p:cNvPr>
          <p:cNvSpPr txBox="1">
            <a:spLocks/>
          </p:cNvSpPr>
          <p:nvPr/>
        </p:nvSpPr>
        <p:spPr>
          <a:xfrm>
            <a:off x="0" y="3776473"/>
            <a:ext cx="12192000" cy="3081528"/>
          </a:xfrm>
          <a:prstGeom prst="rect">
            <a:avLst/>
          </a:prstGeom>
          <a:solidFill>
            <a:srgbClr val="FF420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i-FI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Suorakulmio 7">
            <a:extLst>
              <a:ext uri="{FF2B5EF4-FFF2-40B4-BE49-F238E27FC236}">
                <a16:creationId xmlns:a16="http://schemas.microsoft.com/office/drawing/2014/main" id="{CF9CA269-88D2-184F-B1F9-86E0127A9D5C}"/>
              </a:ext>
            </a:extLst>
          </p:cNvPr>
          <p:cNvSpPr/>
          <p:nvPr/>
        </p:nvSpPr>
        <p:spPr>
          <a:xfrm>
            <a:off x="5050638" y="3999702"/>
            <a:ext cx="692764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2800" dirty="0" err="1">
                <a:solidFill>
                  <a:schemeClr val="bg1"/>
                </a:solidFill>
              </a:rPr>
              <a:t>Available</a:t>
            </a:r>
            <a:r>
              <a:rPr lang="fi-FI" sz="2800" dirty="0">
                <a:solidFill>
                  <a:schemeClr val="bg1"/>
                </a:solidFill>
              </a:rPr>
              <a:t> for API </a:t>
            </a:r>
            <a:r>
              <a:rPr lang="fi-FI" sz="2800" dirty="0" err="1">
                <a:solidFill>
                  <a:schemeClr val="bg1"/>
                </a:solidFill>
              </a:rPr>
              <a:t>development</a:t>
            </a:r>
            <a:r>
              <a:rPr lang="fi-FI" sz="2800" dirty="0">
                <a:solidFill>
                  <a:schemeClr val="bg1"/>
                </a:solidFill>
              </a:rPr>
              <a:t> and </a:t>
            </a:r>
            <a:r>
              <a:rPr lang="fi-FI" sz="2800" dirty="0" err="1">
                <a:solidFill>
                  <a:schemeClr val="bg1"/>
                </a:solidFill>
              </a:rPr>
              <a:t>strategy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consulting</a:t>
            </a:r>
            <a:endParaRPr lang="fi-FI" sz="2800" dirty="0">
              <a:solidFill>
                <a:schemeClr val="bg1"/>
              </a:solidFill>
            </a:endParaRPr>
          </a:p>
          <a:p>
            <a:pPr algn="ctr"/>
            <a:endParaRPr lang="fi-FI" sz="2800" dirty="0">
              <a:solidFill>
                <a:schemeClr val="bg1"/>
              </a:solidFill>
            </a:endParaRPr>
          </a:p>
          <a:p>
            <a:pPr algn="ctr"/>
            <a:r>
              <a:rPr lang="fi-FI" sz="4800" dirty="0">
                <a:solidFill>
                  <a:schemeClr val="bg1"/>
                </a:solidFill>
              </a:rPr>
              <a:t>+358 40 535 9066</a:t>
            </a:r>
          </a:p>
          <a:p>
            <a:pPr algn="ctr"/>
            <a:r>
              <a:rPr lang="fi-FI" sz="4800" dirty="0" err="1">
                <a:solidFill>
                  <a:schemeClr val="bg1"/>
                </a:solidFill>
              </a:rPr>
              <a:t>dxdoctor.net</a:t>
            </a:r>
            <a:r>
              <a:rPr lang="fi-FI" sz="4800" dirty="0">
                <a:solidFill>
                  <a:schemeClr val="bg1"/>
                </a:solidFill>
              </a:rPr>
              <a:t>/</a:t>
            </a:r>
            <a:r>
              <a:rPr lang="fi-FI" sz="4800" dirty="0" err="1">
                <a:solidFill>
                  <a:schemeClr val="bg1"/>
                </a:solidFill>
              </a:rPr>
              <a:t>services</a:t>
            </a:r>
            <a:endParaRPr lang="fi-FI" sz="4800" dirty="0">
              <a:solidFill>
                <a:schemeClr val="bg1"/>
              </a:solidFill>
            </a:endParaRPr>
          </a:p>
          <a:p>
            <a:pPr algn="ctr"/>
            <a:endParaRPr lang="fi-FI" sz="2800" dirty="0">
              <a:solidFill>
                <a:schemeClr val="bg1"/>
              </a:solidFill>
            </a:endParaRPr>
          </a:p>
        </p:txBody>
      </p:sp>
      <p:pic>
        <p:nvPicPr>
          <p:cNvPr id="17" name="Kuva 16" descr="Kuva, joka sisältää kohteen henkilö, valokuva, mies, oranssi&#10;&#10;Kuvaus luotu automaattisesti">
            <a:extLst>
              <a:ext uri="{FF2B5EF4-FFF2-40B4-BE49-F238E27FC236}">
                <a16:creationId xmlns:a16="http://schemas.microsoft.com/office/drawing/2014/main" id="{BFB2B7AB-3FD5-9049-969C-F05161C64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" y="205879"/>
            <a:ext cx="4632701" cy="5623560"/>
          </a:xfrm>
          <a:prstGeom prst="rect">
            <a:avLst/>
          </a:prstGeom>
        </p:spPr>
      </p:pic>
      <p:pic>
        <p:nvPicPr>
          <p:cNvPr id="6" name="Kuva 5">
            <a:extLst>
              <a:ext uri="{FF2B5EF4-FFF2-40B4-BE49-F238E27FC236}">
                <a16:creationId xmlns:a16="http://schemas.microsoft.com/office/drawing/2014/main" id="{48245A04-DB8E-2749-B514-F8CBB4CC6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364" y="367061"/>
            <a:ext cx="5960189" cy="30619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29898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1569388" y="700292"/>
            <a:ext cx="84049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dirty="0" err="1">
                <a:solidFill>
                  <a:schemeClr val="bg1"/>
                </a:solidFill>
              </a:rPr>
              <a:t>Theme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triangle</a:t>
            </a:r>
            <a:r>
              <a:rPr lang="fi-FI" sz="3600" dirty="0">
                <a:solidFill>
                  <a:schemeClr val="bg1"/>
                </a:solidFill>
              </a:rPr>
              <a:t> of the session</a:t>
            </a:r>
          </a:p>
        </p:txBody>
      </p:sp>
      <p:pic>
        <p:nvPicPr>
          <p:cNvPr id="2050" name="Picture 2" descr="Kuvahaun tulos: heart transparent bg">
            <a:extLst>
              <a:ext uri="{FF2B5EF4-FFF2-40B4-BE49-F238E27FC236}">
                <a16:creationId xmlns:a16="http://schemas.microsoft.com/office/drawing/2014/main" id="{FA119740-992C-6842-92FD-609AB8E98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559" y="3180928"/>
            <a:ext cx="900652" cy="90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kstiruutu 1">
            <a:extLst>
              <a:ext uri="{FF2B5EF4-FFF2-40B4-BE49-F238E27FC236}">
                <a16:creationId xmlns:a16="http://schemas.microsoft.com/office/drawing/2014/main" id="{D42FA95C-36D2-9D4D-91D7-D63DDEDCED18}"/>
              </a:ext>
            </a:extLst>
          </p:cNvPr>
          <p:cNvSpPr txBox="1"/>
          <p:nvPr/>
        </p:nvSpPr>
        <p:spPr>
          <a:xfrm>
            <a:off x="2221857" y="4803591"/>
            <a:ext cx="1763175" cy="523220"/>
          </a:xfrm>
          <a:prstGeom prst="rect">
            <a:avLst/>
          </a:prstGeom>
          <a:noFill/>
          <a:ln>
            <a:solidFill>
              <a:srgbClr val="FF4201"/>
            </a:solidFill>
          </a:ln>
        </p:spPr>
        <p:txBody>
          <a:bodyPr wrap="none" rtlCol="0">
            <a:spAutoFit/>
          </a:bodyPr>
          <a:lstStyle/>
          <a:p>
            <a:r>
              <a:rPr lang="fi-FI" sz="2800" dirty="0" err="1">
                <a:solidFill>
                  <a:schemeClr val="bg1"/>
                </a:solidFill>
              </a:rPr>
              <a:t>Developer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ekstiruutu 8">
            <a:extLst>
              <a:ext uri="{FF2B5EF4-FFF2-40B4-BE49-F238E27FC236}">
                <a16:creationId xmlns:a16="http://schemas.microsoft.com/office/drawing/2014/main" id="{DEBB1C2E-28CD-B748-BD5B-28A43903DE3D}"/>
              </a:ext>
            </a:extLst>
          </p:cNvPr>
          <p:cNvSpPr txBox="1"/>
          <p:nvPr/>
        </p:nvSpPr>
        <p:spPr>
          <a:xfrm>
            <a:off x="5276823" y="1732205"/>
            <a:ext cx="737702" cy="584775"/>
          </a:xfrm>
          <a:prstGeom prst="rect">
            <a:avLst/>
          </a:prstGeom>
          <a:noFill/>
          <a:ln>
            <a:solidFill>
              <a:srgbClr val="FF4201"/>
            </a:solidFill>
          </a:ln>
        </p:spPr>
        <p:txBody>
          <a:bodyPr wrap="none" rtlCol="0">
            <a:spAutoFit/>
          </a:bodyPr>
          <a:lstStyle/>
          <a:p>
            <a:r>
              <a:rPr lang="fi-FI" sz="3200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11" name="Tekstiruutu 10">
            <a:extLst>
              <a:ext uri="{FF2B5EF4-FFF2-40B4-BE49-F238E27FC236}">
                <a16:creationId xmlns:a16="http://schemas.microsoft.com/office/drawing/2014/main" id="{6ED6B6A6-0B9E-CE4E-A262-EAC6AD5353A5}"/>
              </a:ext>
            </a:extLst>
          </p:cNvPr>
          <p:cNvSpPr txBox="1"/>
          <p:nvPr/>
        </p:nvSpPr>
        <p:spPr>
          <a:xfrm>
            <a:off x="7349410" y="4711268"/>
            <a:ext cx="2088392" cy="523220"/>
          </a:xfrm>
          <a:prstGeom prst="rect">
            <a:avLst/>
          </a:prstGeom>
          <a:noFill/>
          <a:ln>
            <a:solidFill>
              <a:srgbClr val="FF4201"/>
            </a:solidFill>
          </a:ln>
        </p:spPr>
        <p:txBody>
          <a:bodyPr wrap="none" rtlCol="0">
            <a:spAutoFit/>
          </a:bodyPr>
          <a:lstStyle/>
          <a:p>
            <a:r>
              <a:rPr lang="fi-FI" sz="2800" dirty="0">
                <a:solidFill>
                  <a:schemeClr val="bg1"/>
                </a:solidFill>
              </a:rPr>
              <a:t>Data Product</a:t>
            </a:r>
          </a:p>
        </p:txBody>
      </p:sp>
      <p:pic>
        <p:nvPicPr>
          <p:cNvPr id="12" name="Picture 2" descr="Kuvahaun tulos: heart transparent bg">
            <a:extLst>
              <a:ext uri="{FF2B5EF4-FFF2-40B4-BE49-F238E27FC236}">
                <a16:creationId xmlns:a16="http://schemas.microsoft.com/office/drawing/2014/main" id="{3AFC6F51-A2E9-C946-B70C-B403A4ED5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139" y="3183153"/>
            <a:ext cx="900652" cy="90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Kuvahaun tulos: heart transparent bg">
            <a:extLst>
              <a:ext uri="{FF2B5EF4-FFF2-40B4-BE49-F238E27FC236}">
                <a16:creationId xmlns:a16="http://schemas.microsoft.com/office/drawing/2014/main" id="{E17BADB9-61CC-CC48-BDF8-8857F4C56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823" y="4522552"/>
            <a:ext cx="900652" cy="90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uora yhdysviiva 7">
            <a:extLst>
              <a:ext uri="{FF2B5EF4-FFF2-40B4-BE49-F238E27FC236}">
                <a16:creationId xmlns:a16="http://schemas.microsoft.com/office/drawing/2014/main" id="{D3C8E30C-42EC-AF4C-A6E6-1943BE56090B}"/>
              </a:ext>
            </a:extLst>
          </p:cNvPr>
          <p:cNvCxnSpPr>
            <a:cxnSpLocks/>
            <a:endCxn id="2050" idx="0"/>
          </p:cNvCxnSpPr>
          <p:nvPr/>
        </p:nvCxnSpPr>
        <p:spPr>
          <a:xfrm flipH="1">
            <a:off x="4833885" y="2486518"/>
            <a:ext cx="472186" cy="69441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uora yhdysviiva 14">
            <a:extLst>
              <a:ext uri="{FF2B5EF4-FFF2-40B4-BE49-F238E27FC236}">
                <a16:creationId xmlns:a16="http://schemas.microsoft.com/office/drawing/2014/main" id="{E7A38B15-A3FC-1846-8B18-5E3365DFCA37}"/>
              </a:ext>
            </a:extLst>
          </p:cNvPr>
          <p:cNvCxnSpPr/>
          <p:nvPr/>
        </p:nvCxnSpPr>
        <p:spPr>
          <a:xfrm flipH="1">
            <a:off x="3874869" y="3915442"/>
            <a:ext cx="450326" cy="6234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uora yhdysviiva 15">
            <a:extLst>
              <a:ext uri="{FF2B5EF4-FFF2-40B4-BE49-F238E27FC236}">
                <a16:creationId xmlns:a16="http://schemas.microsoft.com/office/drawing/2014/main" id="{3FACAD7C-56F6-6F4E-87EC-214525B96257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5985279" y="2465591"/>
            <a:ext cx="472186" cy="7175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uora yhdysviiva 18">
            <a:extLst>
              <a:ext uri="{FF2B5EF4-FFF2-40B4-BE49-F238E27FC236}">
                <a16:creationId xmlns:a16="http://schemas.microsoft.com/office/drawing/2014/main" id="{4DA8A5C6-186F-5B48-B5B9-E89E901EA7DB}"/>
              </a:ext>
            </a:extLst>
          </p:cNvPr>
          <p:cNvCxnSpPr>
            <a:cxnSpLocks/>
          </p:cNvCxnSpPr>
          <p:nvPr/>
        </p:nvCxnSpPr>
        <p:spPr>
          <a:xfrm>
            <a:off x="6900661" y="3821345"/>
            <a:ext cx="472186" cy="7175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uora yhdysviiva 19">
            <a:extLst>
              <a:ext uri="{FF2B5EF4-FFF2-40B4-BE49-F238E27FC236}">
                <a16:creationId xmlns:a16="http://schemas.microsoft.com/office/drawing/2014/main" id="{CE8DE65C-F403-EC4A-94ED-F593897B139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6177475" y="4972878"/>
            <a:ext cx="95927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uora yhdysviiva 22">
            <a:extLst>
              <a:ext uri="{FF2B5EF4-FFF2-40B4-BE49-F238E27FC236}">
                <a16:creationId xmlns:a16="http://schemas.microsoft.com/office/drawing/2014/main" id="{45417660-C60B-7E47-B7E9-CC6852AB0370}"/>
              </a:ext>
            </a:extLst>
          </p:cNvPr>
          <p:cNvCxnSpPr>
            <a:cxnSpLocks/>
          </p:cNvCxnSpPr>
          <p:nvPr/>
        </p:nvCxnSpPr>
        <p:spPr>
          <a:xfrm>
            <a:off x="4260934" y="4972878"/>
            <a:ext cx="97527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Suorakulmio 28">
            <a:extLst>
              <a:ext uri="{FF2B5EF4-FFF2-40B4-BE49-F238E27FC236}">
                <a16:creationId xmlns:a16="http://schemas.microsoft.com/office/drawing/2014/main" id="{15826254-D663-AB48-BB3B-631720F232D6}"/>
              </a:ext>
            </a:extLst>
          </p:cNvPr>
          <p:cNvSpPr/>
          <p:nvPr/>
        </p:nvSpPr>
        <p:spPr>
          <a:xfrm>
            <a:off x="1569388" y="296345"/>
            <a:ext cx="84049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2400" dirty="0">
                <a:solidFill>
                  <a:schemeClr val="bg1"/>
                </a:solidFill>
              </a:rPr>
              <a:t>Exploration of </a:t>
            </a:r>
            <a:r>
              <a:rPr lang="fi-FI" sz="2400" dirty="0" err="1">
                <a:solidFill>
                  <a:schemeClr val="bg1"/>
                </a:solidFill>
              </a:rPr>
              <a:t>ideas</a:t>
            </a:r>
            <a:r>
              <a:rPr lang="fi-FI" sz="2400" dirty="0">
                <a:solidFill>
                  <a:schemeClr val="bg1"/>
                </a:solidFill>
              </a:rPr>
              <a:t> and </a:t>
            </a:r>
            <a:r>
              <a:rPr lang="fi-FI" sz="2400" dirty="0" err="1">
                <a:solidFill>
                  <a:schemeClr val="bg1"/>
                </a:solidFill>
              </a:rPr>
              <a:t>concepts</a:t>
            </a:r>
            <a:endParaRPr lang="fi-FI" sz="2400" dirty="0">
              <a:solidFill>
                <a:schemeClr val="bg1"/>
              </a:solidFill>
            </a:endParaRPr>
          </a:p>
        </p:txBody>
      </p:sp>
      <p:sp>
        <p:nvSpPr>
          <p:cNvPr id="28" name="Tekstiruutu 27">
            <a:extLst>
              <a:ext uri="{FF2B5EF4-FFF2-40B4-BE49-F238E27FC236}">
                <a16:creationId xmlns:a16="http://schemas.microsoft.com/office/drawing/2014/main" id="{4501304E-F1C5-B043-AB2E-D125AAFDEF23}"/>
              </a:ext>
            </a:extLst>
          </p:cNvPr>
          <p:cNvSpPr txBox="1"/>
          <p:nvPr/>
        </p:nvSpPr>
        <p:spPr>
          <a:xfrm>
            <a:off x="5326743" y="3713411"/>
            <a:ext cx="6449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3200" dirty="0">
                <a:solidFill>
                  <a:schemeClr val="bg1"/>
                </a:solidFill>
              </a:rPr>
              <a:t>DX</a:t>
            </a:r>
          </a:p>
        </p:txBody>
      </p:sp>
    </p:spTree>
    <p:extLst>
      <p:ext uri="{BB962C8B-B14F-4D97-AF65-F5344CB8AC3E}">
        <p14:creationId xmlns:p14="http://schemas.microsoft.com/office/powerpoint/2010/main" val="888878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1569388" y="700292"/>
            <a:ext cx="84049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dirty="0">
                <a:solidFill>
                  <a:schemeClr val="bg1"/>
                </a:solidFill>
              </a:rPr>
              <a:t>Collect data, data </a:t>
            </a:r>
            <a:r>
              <a:rPr lang="fi-FI" sz="3600" dirty="0" err="1">
                <a:solidFill>
                  <a:schemeClr val="bg1"/>
                </a:solidFill>
              </a:rPr>
              <a:t>lakes</a:t>
            </a:r>
            <a:r>
              <a:rPr lang="fi-FI" sz="3600" dirty="0">
                <a:solidFill>
                  <a:schemeClr val="bg1"/>
                </a:solidFill>
              </a:rPr>
              <a:t>, data </a:t>
            </a:r>
            <a:r>
              <a:rPr lang="fi-FI" sz="3600" dirty="0" err="1">
                <a:solidFill>
                  <a:schemeClr val="bg1"/>
                </a:solidFill>
              </a:rPr>
              <a:t>driven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decision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making</a:t>
            </a:r>
            <a:r>
              <a:rPr lang="fi-FI" sz="3600" dirty="0">
                <a:solidFill>
                  <a:schemeClr val="bg1"/>
                </a:solidFill>
              </a:rPr>
              <a:t>, </a:t>
            </a:r>
            <a:r>
              <a:rPr lang="fi-FI" sz="3600" dirty="0" err="1">
                <a:solidFill>
                  <a:schemeClr val="bg1"/>
                </a:solidFill>
              </a:rPr>
              <a:t>it’s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all</a:t>
            </a:r>
            <a:r>
              <a:rPr lang="fi-FI" sz="3600" dirty="0">
                <a:solidFill>
                  <a:schemeClr val="bg1"/>
                </a:solidFill>
              </a:rPr>
              <a:t> about data</a:t>
            </a:r>
          </a:p>
        </p:txBody>
      </p:sp>
    </p:spTree>
    <p:extLst>
      <p:ext uri="{BB962C8B-B14F-4D97-AF65-F5344CB8AC3E}">
        <p14:creationId xmlns:p14="http://schemas.microsoft.com/office/powerpoint/2010/main" val="1934136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orakulmio 4">
            <a:extLst>
              <a:ext uri="{FF2B5EF4-FFF2-40B4-BE49-F238E27FC236}">
                <a16:creationId xmlns:a16="http://schemas.microsoft.com/office/drawing/2014/main" id="{33A2A6C8-59D5-F641-89FE-5EDE42C50B08}"/>
              </a:ext>
            </a:extLst>
          </p:cNvPr>
          <p:cNvSpPr/>
          <p:nvPr/>
        </p:nvSpPr>
        <p:spPr>
          <a:xfrm>
            <a:off x="861847" y="2043594"/>
            <a:ext cx="9760765" cy="2462534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1569388" y="700292"/>
            <a:ext cx="84049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dirty="0">
                <a:solidFill>
                  <a:schemeClr val="bg1"/>
                </a:solidFill>
              </a:rPr>
              <a:t>Collect data, data </a:t>
            </a:r>
            <a:r>
              <a:rPr lang="fi-FI" sz="3600" dirty="0" err="1">
                <a:solidFill>
                  <a:schemeClr val="bg1"/>
                </a:solidFill>
              </a:rPr>
              <a:t>lakes</a:t>
            </a:r>
            <a:r>
              <a:rPr lang="fi-FI" sz="3600" dirty="0">
                <a:solidFill>
                  <a:schemeClr val="bg1"/>
                </a:solidFill>
              </a:rPr>
              <a:t>, data </a:t>
            </a:r>
            <a:r>
              <a:rPr lang="fi-FI" sz="3600" dirty="0" err="1">
                <a:solidFill>
                  <a:schemeClr val="bg1"/>
                </a:solidFill>
              </a:rPr>
              <a:t>driven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decision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making</a:t>
            </a:r>
            <a:r>
              <a:rPr lang="fi-FI" sz="3600" dirty="0">
                <a:solidFill>
                  <a:schemeClr val="bg1"/>
                </a:solidFill>
              </a:rPr>
              <a:t>, </a:t>
            </a:r>
            <a:r>
              <a:rPr lang="fi-FI" sz="3600" dirty="0" err="1">
                <a:solidFill>
                  <a:schemeClr val="bg1"/>
                </a:solidFill>
              </a:rPr>
              <a:t>it’s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all</a:t>
            </a:r>
            <a:r>
              <a:rPr lang="fi-FI" sz="3600" dirty="0">
                <a:solidFill>
                  <a:schemeClr val="bg1"/>
                </a:solidFill>
              </a:rPr>
              <a:t> about data</a:t>
            </a:r>
          </a:p>
        </p:txBody>
      </p:sp>
      <p:sp>
        <p:nvSpPr>
          <p:cNvPr id="4" name="Suorakulmio 3">
            <a:extLst>
              <a:ext uri="{FF2B5EF4-FFF2-40B4-BE49-F238E27FC236}">
                <a16:creationId xmlns:a16="http://schemas.microsoft.com/office/drawing/2014/main" id="{85A1CE4E-DF06-7C46-8E67-0D28D5D520A9}"/>
              </a:ext>
            </a:extLst>
          </p:cNvPr>
          <p:cNvSpPr/>
          <p:nvPr/>
        </p:nvSpPr>
        <p:spPr>
          <a:xfrm>
            <a:off x="1569388" y="2453283"/>
            <a:ext cx="840493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b="1" dirty="0">
                <a:solidFill>
                  <a:schemeClr val="bg1"/>
                </a:solidFill>
              </a:rPr>
              <a:t>Just </a:t>
            </a:r>
            <a:r>
              <a:rPr lang="fi-FI" sz="3600" b="1" dirty="0" err="1">
                <a:solidFill>
                  <a:schemeClr val="bg1"/>
                </a:solidFill>
              </a:rPr>
              <a:t>collecting</a:t>
            </a:r>
            <a:r>
              <a:rPr lang="fi-FI" sz="3600" b="1" dirty="0">
                <a:solidFill>
                  <a:schemeClr val="bg1"/>
                </a:solidFill>
              </a:rPr>
              <a:t> data does not </a:t>
            </a:r>
            <a:r>
              <a:rPr lang="fi-FI" sz="3600" b="1" dirty="0" err="1">
                <a:solidFill>
                  <a:schemeClr val="bg1"/>
                </a:solidFill>
              </a:rPr>
              <a:t>make</a:t>
            </a:r>
            <a:r>
              <a:rPr lang="fi-FI" sz="3600" b="1" dirty="0">
                <a:solidFill>
                  <a:schemeClr val="bg1"/>
                </a:solidFill>
              </a:rPr>
              <a:t> your </a:t>
            </a:r>
            <a:r>
              <a:rPr lang="fi-FI" sz="3600" b="1" dirty="0" err="1">
                <a:solidFill>
                  <a:schemeClr val="bg1"/>
                </a:solidFill>
              </a:rPr>
              <a:t>company</a:t>
            </a:r>
            <a:r>
              <a:rPr lang="fi-FI" sz="3600" b="1" dirty="0">
                <a:solidFill>
                  <a:schemeClr val="bg1"/>
                </a:solidFill>
              </a:rPr>
              <a:t> any </a:t>
            </a:r>
            <a:r>
              <a:rPr lang="fi-FI" sz="3600" b="1" dirty="0" err="1">
                <a:solidFill>
                  <a:schemeClr val="bg1"/>
                </a:solidFill>
              </a:rPr>
              <a:t>more</a:t>
            </a:r>
            <a:r>
              <a:rPr lang="fi-FI" sz="3600" b="1" dirty="0">
                <a:solidFill>
                  <a:schemeClr val="bg1"/>
                </a:solidFill>
              </a:rPr>
              <a:t> </a:t>
            </a:r>
            <a:r>
              <a:rPr lang="fi-FI" sz="3600" b="1" dirty="0" err="1">
                <a:solidFill>
                  <a:schemeClr val="bg1"/>
                </a:solidFill>
              </a:rPr>
              <a:t>agile</a:t>
            </a:r>
            <a:r>
              <a:rPr lang="fi-FI" sz="3600" b="1" dirty="0">
                <a:solidFill>
                  <a:schemeClr val="bg1"/>
                </a:solidFill>
              </a:rPr>
              <a:t>, data </a:t>
            </a:r>
            <a:r>
              <a:rPr lang="fi-FI" sz="3600" b="1" dirty="0" err="1">
                <a:solidFill>
                  <a:schemeClr val="bg1"/>
                </a:solidFill>
              </a:rPr>
              <a:t>driven</a:t>
            </a:r>
            <a:r>
              <a:rPr lang="fi-FI" sz="3600" b="1" dirty="0">
                <a:solidFill>
                  <a:schemeClr val="bg1"/>
                </a:solidFill>
              </a:rPr>
              <a:t>, </a:t>
            </a:r>
            <a:r>
              <a:rPr lang="fi-FI" sz="3600" b="1" dirty="0" err="1">
                <a:solidFill>
                  <a:schemeClr val="bg1"/>
                </a:solidFill>
              </a:rPr>
              <a:t>generate</a:t>
            </a:r>
            <a:r>
              <a:rPr lang="fi-FI" sz="3600" b="1" dirty="0">
                <a:solidFill>
                  <a:schemeClr val="bg1"/>
                </a:solidFill>
              </a:rPr>
              <a:t> </a:t>
            </a:r>
            <a:r>
              <a:rPr lang="fi-FI" sz="3600" b="1" dirty="0" err="1">
                <a:solidFill>
                  <a:schemeClr val="bg1"/>
                </a:solidFill>
              </a:rPr>
              <a:t>more</a:t>
            </a:r>
            <a:r>
              <a:rPr lang="fi-FI" sz="3600" b="1" dirty="0">
                <a:solidFill>
                  <a:schemeClr val="bg1"/>
                </a:solidFill>
              </a:rPr>
              <a:t> </a:t>
            </a:r>
            <a:r>
              <a:rPr lang="fi-FI" sz="3600" b="1" dirty="0" err="1">
                <a:solidFill>
                  <a:schemeClr val="bg1"/>
                </a:solidFill>
              </a:rPr>
              <a:t>revenue</a:t>
            </a:r>
            <a:r>
              <a:rPr lang="fi-FI" sz="3600" b="1" dirty="0">
                <a:solidFill>
                  <a:schemeClr val="bg1"/>
                </a:solidFill>
              </a:rPr>
              <a:t> or </a:t>
            </a:r>
            <a:r>
              <a:rPr lang="fi-FI" sz="3600" b="1" dirty="0" err="1">
                <a:solidFill>
                  <a:schemeClr val="bg1"/>
                </a:solidFill>
              </a:rPr>
              <a:t>anything</a:t>
            </a:r>
            <a:r>
              <a:rPr lang="fi-FI" sz="3600" b="1" dirty="0">
                <a:solidFill>
                  <a:schemeClr val="bg1"/>
                </a:solidFill>
              </a:rPr>
              <a:t> </a:t>
            </a:r>
            <a:r>
              <a:rPr lang="fi-FI" sz="3600" b="1" dirty="0" err="1">
                <a:solidFill>
                  <a:schemeClr val="bg1"/>
                </a:solidFill>
              </a:rPr>
              <a:t>else</a:t>
            </a:r>
            <a:r>
              <a:rPr lang="fi-FI" sz="3600" b="1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6" name="Suorakulmio 5">
            <a:extLst>
              <a:ext uri="{FF2B5EF4-FFF2-40B4-BE49-F238E27FC236}">
                <a16:creationId xmlns:a16="http://schemas.microsoft.com/office/drawing/2014/main" id="{BFEC80F1-78E1-684E-ADB7-A32D53C67705}"/>
              </a:ext>
            </a:extLst>
          </p:cNvPr>
          <p:cNvSpPr/>
          <p:nvPr/>
        </p:nvSpPr>
        <p:spPr>
          <a:xfrm>
            <a:off x="1539764" y="4731010"/>
            <a:ext cx="84049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dirty="0">
                <a:solidFill>
                  <a:schemeClr val="bg1"/>
                </a:solidFill>
              </a:rPr>
              <a:t>…</a:t>
            </a:r>
            <a:r>
              <a:rPr lang="fi-FI" dirty="0" err="1">
                <a:solidFill>
                  <a:schemeClr val="bg1"/>
                </a:solidFill>
              </a:rPr>
              <a:t>you</a:t>
            </a:r>
            <a:r>
              <a:rPr lang="fi-FI" dirty="0">
                <a:solidFill>
                  <a:schemeClr val="bg1"/>
                </a:solidFill>
              </a:rPr>
              <a:t> just burn </a:t>
            </a:r>
            <a:r>
              <a:rPr lang="fi-FI" dirty="0" err="1">
                <a:solidFill>
                  <a:schemeClr val="bg1"/>
                </a:solidFill>
              </a:rPr>
              <a:t>shit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loads</a:t>
            </a:r>
            <a:r>
              <a:rPr lang="fi-FI" dirty="0">
                <a:solidFill>
                  <a:schemeClr val="bg1"/>
                </a:solidFill>
              </a:rPr>
              <a:t> of money</a:t>
            </a:r>
          </a:p>
        </p:txBody>
      </p:sp>
    </p:spTree>
    <p:extLst>
      <p:ext uri="{BB962C8B-B14F-4D97-AF65-F5344CB8AC3E}">
        <p14:creationId xmlns:p14="http://schemas.microsoft.com/office/powerpoint/2010/main" val="3794463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orakulmio 4">
            <a:extLst>
              <a:ext uri="{FF2B5EF4-FFF2-40B4-BE49-F238E27FC236}">
                <a16:creationId xmlns:a16="http://schemas.microsoft.com/office/drawing/2014/main" id="{33A2A6C8-59D5-F641-89FE-5EDE42C50B08}"/>
              </a:ext>
            </a:extLst>
          </p:cNvPr>
          <p:cNvSpPr/>
          <p:nvPr/>
        </p:nvSpPr>
        <p:spPr>
          <a:xfrm>
            <a:off x="861847" y="2043594"/>
            <a:ext cx="9760765" cy="2462534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1569388" y="700292"/>
            <a:ext cx="84049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dirty="0">
                <a:solidFill>
                  <a:schemeClr val="bg1"/>
                </a:solidFill>
              </a:rPr>
              <a:t>Collect data, data </a:t>
            </a:r>
            <a:r>
              <a:rPr lang="fi-FI" sz="3600" dirty="0" err="1">
                <a:solidFill>
                  <a:schemeClr val="bg1"/>
                </a:solidFill>
              </a:rPr>
              <a:t>lakes</a:t>
            </a:r>
            <a:r>
              <a:rPr lang="fi-FI" sz="3600" dirty="0">
                <a:solidFill>
                  <a:schemeClr val="bg1"/>
                </a:solidFill>
              </a:rPr>
              <a:t>, data </a:t>
            </a:r>
            <a:r>
              <a:rPr lang="fi-FI" sz="3600" dirty="0" err="1">
                <a:solidFill>
                  <a:schemeClr val="bg1"/>
                </a:solidFill>
              </a:rPr>
              <a:t>driven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decision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making</a:t>
            </a:r>
            <a:r>
              <a:rPr lang="fi-FI" sz="3600" dirty="0">
                <a:solidFill>
                  <a:schemeClr val="bg1"/>
                </a:solidFill>
              </a:rPr>
              <a:t>, </a:t>
            </a:r>
            <a:r>
              <a:rPr lang="fi-FI" sz="3600" dirty="0" err="1">
                <a:solidFill>
                  <a:schemeClr val="bg1"/>
                </a:solidFill>
              </a:rPr>
              <a:t>it’s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all</a:t>
            </a:r>
            <a:r>
              <a:rPr lang="fi-FI" sz="3600" dirty="0">
                <a:solidFill>
                  <a:schemeClr val="bg1"/>
                </a:solidFill>
              </a:rPr>
              <a:t> about data</a:t>
            </a:r>
          </a:p>
        </p:txBody>
      </p:sp>
      <p:sp>
        <p:nvSpPr>
          <p:cNvPr id="4" name="Suorakulmio 3">
            <a:extLst>
              <a:ext uri="{FF2B5EF4-FFF2-40B4-BE49-F238E27FC236}">
                <a16:creationId xmlns:a16="http://schemas.microsoft.com/office/drawing/2014/main" id="{85A1CE4E-DF06-7C46-8E67-0D28D5D520A9}"/>
              </a:ext>
            </a:extLst>
          </p:cNvPr>
          <p:cNvSpPr/>
          <p:nvPr/>
        </p:nvSpPr>
        <p:spPr>
          <a:xfrm>
            <a:off x="1569388" y="2453283"/>
            <a:ext cx="840493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3600" b="1" dirty="0" err="1">
                <a:solidFill>
                  <a:schemeClr val="bg1"/>
                </a:solidFill>
              </a:rPr>
              <a:t>Instead</a:t>
            </a:r>
            <a:r>
              <a:rPr lang="fi-FI" sz="3600" b="1" dirty="0">
                <a:solidFill>
                  <a:schemeClr val="bg1"/>
                </a:solidFill>
              </a:rPr>
              <a:t> </a:t>
            </a:r>
            <a:r>
              <a:rPr lang="fi-FI" sz="3600" b="1" dirty="0" err="1">
                <a:solidFill>
                  <a:schemeClr val="bg1"/>
                </a:solidFill>
              </a:rPr>
              <a:t>treat</a:t>
            </a:r>
            <a:r>
              <a:rPr lang="fi-FI" sz="3600" b="1" dirty="0">
                <a:solidFill>
                  <a:schemeClr val="bg1"/>
                </a:solidFill>
              </a:rPr>
              <a:t> data as products. </a:t>
            </a:r>
            <a:r>
              <a:rPr lang="fi-FI" sz="3600" b="1" dirty="0" err="1">
                <a:solidFill>
                  <a:schemeClr val="bg1"/>
                </a:solidFill>
              </a:rPr>
              <a:t>Refine</a:t>
            </a:r>
            <a:r>
              <a:rPr lang="fi-FI" sz="3600" b="1" dirty="0">
                <a:solidFill>
                  <a:schemeClr val="bg1"/>
                </a:solidFill>
              </a:rPr>
              <a:t>, </a:t>
            </a:r>
            <a:r>
              <a:rPr lang="fi-FI" sz="3600" b="1" dirty="0" err="1">
                <a:solidFill>
                  <a:schemeClr val="bg1"/>
                </a:solidFill>
              </a:rPr>
              <a:t>commoditize</a:t>
            </a:r>
            <a:r>
              <a:rPr lang="fi-FI" sz="3600" b="1" dirty="0">
                <a:solidFill>
                  <a:schemeClr val="bg1"/>
                </a:solidFill>
              </a:rPr>
              <a:t>, and </a:t>
            </a:r>
            <a:r>
              <a:rPr lang="fi-FI" sz="3600" b="1" dirty="0" err="1">
                <a:solidFill>
                  <a:schemeClr val="bg1"/>
                </a:solidFill>
              </a:rPr>
              <a:t>package</a:t>
            </a:r>
            <a:r>
              <a:rPr lang="fi-FI" sz="3600" b="1" dirty="0">
                <a:solidFill>
                  <a:schemeClr val="bg1"/>
                </a:solidFill>
              </a:rPr>
              <a:t> it for </a:t>
            </a:r>
            <a:r>
              <a:rPr lang="fi-FI" sz="3600" b="1" dirty="0" err="1">
                <a:solidFill>
                  <a:schemeClr val="bg1"/>
                </a:solidFill>
              </a:rPr>
              <a:t>internal</a:t>
            </a:r>
            <a:r>
              <a:rPr lang="fi-FI" sz="3600" b="1" dirty="0">
                <a:solidFill>
                  <a:schemeClr val="bg1"/>
                </a:solidFill>
              </a:rPr>
              <a:t> and </a:t>
            </a:r>
            <a:r>
              <a:rPr lang="fi-FI" sz="3600" b="1" dirty="0" err="1">
                <a:solidFill>
                  <a:schemeClr val="bg1"/>
                </a:solidFill>
              </a:rPr>
              <a:t>public</a:t>
            </a:r>
            <a:r>
              <a:rPr lang="fi-FI" sz="3600" b="1" dirty="0">
                <a:solidFill>
                  <a:schemeClr val="bg1"/>
                </a:solidFill>
              </a:rPr>
              <a:t> </a:t>
            </a:r>
            <a:r>
              <a:rPr lang="fi-FI" sz="3600" b="1" dirty="0" err="1">
                <a:solidFill>
                  <a:schemeClr val="bg1"/>
                </a:solidFill>
              </a:rPr>
              <a:t>consumption</a:t>
            </a:r>
            <a:r>
              <a:rPr lang="fi-FI" sz="3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6" name="Suorakulmio 5">
            <a:extLst>
              <a:ext uri="{FF2B5EF4-FFF2-40B4-BE49-F238E27FC236}">
                <a16:creationId xmlns:a16="http://schemas.microsoft.com/office/drawing/2014/main" id="{BFEC80F1-78E1-684E-ADB7-A32D53C67705}"/>
              </a:ext>
            </a:extLst>
          </p:cNvPr>
          <p:cNvSpPr/>
          <p:nvPr/>
        </p:nvSpPr>
        <p:spPr>
          <a:xfrm>
            <a:off x="1539764" y="4731010"/>
            <a:ext cx="84049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dirty="0">
                <a:solidFill>
                  <a:schemeClr val="bg1"/>
                </a:solidFill>
              </a:rPr>
              <a:t>…</a:t>
            </a:r>
            <a:r>
              <a:rPr lang="fi-FI" dirty="0" err="1">
                <a:solidFill>
                  <a:schemeClr val="bg1"/>
                </a:solidFill>
              </a:rPr>
              <a:t>you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still</a:t>
            </a:r>
            <a:r>
              <a:rPr lang="fi-FI" dirty="0">
                <a:solidFill>
                  <a:schemeClr val="bg1"/>
                </a:solidFill>
              </a:rPr>
              <a:t> burn </a:t>
            </a:r>
            <a:r>
              <a:rPr lang="fi-FI" dirty="0" err="1">
                <a:solidFill>
                  <a:schemeClr val="bg1"/>
                </a:solidFill>
              </a:rPr>
              <a:t>shit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loads</a:t>
            </a:r>
            <a:r>
              <a:rPr lang="fi-FI" dirty="0">
                <a:solidFill>
                  <a:schemeClr val="bg1"/>
                </a:solidFill>
              </a:rPr>
              <a:t> of money, but </a:t>
            </a:r>
            <a:r>
              <a:rPr lang="fi-FI" dirty="0" err="1">
                <a:solidFill>
                  <a:schemeClr val="bg1"/>
                </a:solidFill>
              </a:rPr>
              <a:t>now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you</a:t>
            </a:r>
            <a:r>
              <a:rPr lang="fi-FI" dirty="0">
                <a:solidFill>
                  <a:schemeClr val="bg1"/>
                </a:solidFill>
              </a:rPr>
              <a:t> do it to </a:t>
            </a:r>
            <a:r>
              <a:rPr lang="fi-FI" dirty="0" err="1">
                <a:solidFill>
                  <a:schemeClr val="bg1"/>
                </a:solidFill>
              </a:rPr>
              <a:t>make</a:t>
            </a:r>
            <a:r>
              <a:rPr lang="fi-FI" dirty="0">
                <a:solidFill>
                  <a:schemeClr val="bg1"/>
                </a:solidFill>
              </a:rPr>
              <a:t> </a:t>
            </a:r>
            <a:r>
              <a:rPr lang="fi-FI" dirty="0" err="1">
                <a:solidFill>
                  <a:schemeClr val="bg1"/>
                </a:solidFill>
              </a:rPr>
              <a:t>more</a:t>
            </a:r>
            <a:r>
              <a:rPr lang="fi-FI" dirty="0">
                <a:solidFill>
                  <a:schemeClr val="bg1"/>
                </a:solidFill>
              </a:rPr>
              <a:t> money</a:t>
            </a:r>
          </a:p>
        </p:txBody>
      </p:sp>
      <p:sp>
        <p:nvSpPr>
          <p:cNvPr id="2" name="Tekstiruutu 1">
            <a:extLst>
              <a:ext uri="{FF2B5EF4-FFF2-40B4-BE49-F238E27FC236}">
                <a16:creationId xmlns:a16="http://schemas.microsoft.com/office/drawing/2014/main" id="{ABABA07B-6BBB-0641-A3CD-BCE03AB82984}"/>
              </a:ext>
            </a:extLst>
          </p:cNvPr>
          <p:cNvSpPr txBox="1"/>
          <p:nvPr/>
        </p:nvSpPr>
        <p:spPr>
          <a:xfrm>
            <a:off x="1705803" y="5562987"/>
            <a:ext cx="80728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2400" dirty="0" err="1">
                <a:solidFill>
                  <a:schemeClr val="bg1"/>
                </a:solidFill>
              </a:rPr>
              <a:t>Decent</a:t>
            </a:r>
            <a:r>
              <a:rPr lang="fi-FI" sz="2400" dirty="0">
                <a:solidFill>
                  <a:schemeClr val="bg1"/>
                </a:solidFill>
              </a:rPr>
              <a:t> data product definition is </a:t>
            </a:r>
            <a:r>
              <a:rPr lang="fi-FI" sz="2400" dirty="0" err="1">
                <a:solidFill>
                  <a:schemeClr val="bg1"/>
                </a:solidFill>
              </a:rPr>
              <a:t>missing</a:t>
            </a:r>
            <a:r>
              <a:rPr lang="fi-FI" sz="2400" dirty="0">
                <a:solidFill>
                  <a:schemeClr val="bg1"/>
                </a:solidFill>
              </a:rPr>
              <a:t> in </a:t>
            </a:r>
            <a:r>
              <a:rPr lang="fi-FI" sz="2400" dirty="0" err="1">
                <a:solidFill>
                  <a:schemeClr val="bg1"/>
                </a:solidFill>
              </a:rPr>
              <a:t>academic</a:t>
            </a:r>
            <a:r>
              <a:rPr lang="fi-FI" sz="2400" dirty="0">
                <a:solidFill>
                  <a:schemeClr val="bg1"/>
                </a:solidFill>
              </a:rPr>
              <a:t> </a:t>
            </a:r>
            <a:r>
              <a:rPr lang="fi-FI" sz="2400" dirty="0" err="1">
                <a:solidFill>
                  <a:schemeClr val="bg1"/>
                </a:solidFill>
              </a:rPr>
              <a:t>literature</a:t>
            </a:r>
            <a:endParaRPr lang="fi-FI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001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3" name="Suorakulmio 2">
            <a:extLst>
              <a:ext uri="{FF2B5EF4-FFF2-40B4-BE49-F238E27FC236}">
                <a16:creationId xmlns:a16="http://schemas.microsoft.com/office/drawing/2014/main" id="{4BC2CC8A-6E7E-4849-BD0A-6ECF33BFA631}"/>
              </a:ext>
            </a:extLst>
          </p:cNvPr>
          <p:cNvSpPr/>
          <p:nvPr/>
        </p:nvSpPr>
        <p:spPr>
          <a:xfrm>
            <a:off x="287078" y="2228671"/>
            <a:ext cx="1170644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6600" dirty="0">
                <a:solidFill>
                  <a:schemeClr val="bg1"/>
                </a:solidFill>
              </a:rPr>
              <a:t>Product management</a:t>
            </a:r>
            <a:endParaRPr lang="fi-FI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439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orakulmio 5">
            <a:extLst>
              <a:ext uri="{FF2B5EF4-FFF2-40B4-BE49-F238E27FC236}">
                <a16:creationId xmlns:a16="http://schemas.microsoft.com/office/drawing/2014/main" id="{6AD384FA-0601-4248-895D-FD16818AB680}"/>
              </a:ext>
            </a:extLst>
          </p:cNvPr>
          <p:cNvSpPr/>
          <p:nvPr/>
        </p:nvSpPr>
        <p:spPr>
          <a:xfrm>
            <a:off x="6095999" y="3659486"/>
            <a:ext cx="5967833" cy="2462534"/>
          </a:xfrm>
          <a:prstGeom prst="rect">
            <a:avLst/>
          </a:prstGeom>
          <a:solidFill>
            <a:srgbClr val="FF420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14" name="Tekstiruutu 13">
            <a:extLst>
              <a:ext uri="{FF2B5EF4-FFF2-40B4-BE49-F238E27FC236}">
                <a16:creationId xmlns:a16="http://schemas.microsoft.com/office/drawing/2014/main" id="{65225C12-4F8C-1247-A50C-FA50C8579821}"/>
              </a:ext>
            </a:extLst>
          </p:cNvPr>
          <p:cNvSpPr txBox="1"/>
          <p:nvPr/>
        </p:nvSpPr>
        <p:spPr>
          <a:xfrm>
            <a:off x="6033654" y="763017"/>
            <a:ext cx="6030191" cy="52629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sz="2800" dirty="0">
                <a:solidFill>
                  <a:schemeClr val="bg1"/>
                </a:solidFill>
              </a:rPr>
              <a:t>A </a:t>
            </a:r>
            <a:r>
              <a:rPr lang="fi-FI" sz="2800" dirty="0" err="1">
                <a:solidFill>
                  <a:schemeClr val="bg1"/>
                </a:solidFill>
              </a:rPr>
              <a:t>lot</a:t>
            </a:r>
            <a:r>
              <a:rPr lang="fi-FI" sz="2800" dirty="0">
                <a:solidFill>
                  <a:schemeClr val="bg1"/>
                </a:solidFill>
              </a:rPr>
              <a:t> of </a:t>
            </a:r>
            <a:r>
              <a:rPr lang="fi-FI" sz="2800" dirty="0" err="1">
                <a:solidFill>
                  <a:schemeClr val="bg1"/>
                </a:solidFill>
              </a:rPr>
              <a:t>companies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did</a:t>
            </a:r>
            <a:r>
              <a:rPr lang="fi-FI" sz="2800" dirty="0">
                <a:solidFill>
                  <a:schemeClr val="bg1"/>
                </a:solidFill>
              </a:rPr>
              <a:t> not </a:t>
            </a:r>
            <a:r>
              <a:rPr lang="fi-FI" sz="2800" dirty="0" err="1">
                <a:solidFill>
                  <a:schemeClr val="bg1"/>
                </a:solidFill>
              </a:rPr>
              <a:t>understand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until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lately</a:t>
            </a:r>
            <a:r>
              <a:rPr lang="fi-FI" sz="2800" dirty="0">
                <a:solidFill>
                  <a:schemeClr val="bg1"/>
                </a:solidFill>
              </a:rPr>
              <a:t> that </a:t>
            </a:r>
            <a:r>
              <a:rPr lang="fi-FI" sz="2800" dirty="0" err="1">
                <a:solidFill>
                  <a:schemeClr val="bg1"/>
                </a:solidFill>
              </a:rPr>
              <a:t>APIs</a:t>
            </a:r>
            <a:r>
              <a:rPr lang="fi-FI" sz="2800" dirty="0">
                <a:solidFill>
                  <a:schemeClr val="bg1"/>
                </a:solidFill>
              </a:rPr>
              <a:t> need to be </a:t>
            </a:r>
            <a:r>
              <a:rPr lang="fi-FI" sz="2800" dirty="0" err="1">
                <a:solidFill>
                  <a:schemeClr val="bg1"/>
                </a:solidFill>
              </a:rPr>
              <a:t>treated</a:t>
            </a:r>
            <a:r>
              <a:rPr lang="fi-FI" sz="2800" dirty="0">
                <a:solidFill>
                  <a:schemeClr val="bg1"/>
                </a:solidFill>
              </a:rPr>
              <a:t> as products.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sz="2800" dirty="0">
                <a:solidFill>
                  <a:schemeClr val="bg1"/>
                </a:solidFill>
              </a:rPr>
              <a:t>That is, </a:t>
            </a:r>
            <a:r>
              <a:rPr lang="fi-FI" sz="2800" dirty="0" err="1">
                <a:solidFill>
                  <a:schemeClr val="bg1"/>
                </a:solidFill>
              </a:rPr>
              <a:t>apply</a:t>
            </a:r>
            <a:r>
              <a:rPr lang="fi-FI" sz="2800" dirty="0">
                <a:solidFill>
                  <a:schemeClr val="bg1"/>
                </a:solidFill>
              </a:rPr>
              <a:t> product management in </a:t>
            </a:r>
            <a:r>
              <a:rPr lang="fi-FI" sz="2800" dirty="0" err="1">
                <a:solidFill>
                  <a:schemeClr val="bg1"/>
                </a:solidFill>
              </a:rPr>
              <a:t>APIs</a:t>
            </a:r>
            <a:r>
              <a:rPr lang="fi-FI" sz="2800" dirty="0">
                <a:solidFill>
                  <a:schemeClr val="bg1"/>
                </a:solidFill>
              </a:rPr>
              <a:t> too.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sz="2800" dirty="0" err="1">
                <a:solidFill>
                  <a:schemeClr val="bg1"/>
                </a:solidFill>
              </a:rPr>
              <a:t>Same</a:t>
            </a:r>
            <a:r>
              <a:rPr lang="fi-FI" sz="2800" dirty="0">
                <a:solidFill>
                  <a:schemeClr val="bg1"/>
                </a:solidFill>
              </a:rPr>
              <a:t> is happening with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i-FI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sz="2800" dirty="0">
                <a:solidFill>
                  <a:schemeClr val="bg1"/>
                </a:solidFill>
              </a:rPr>
              <a:t>Data </a:t>
            </a:r>
            <a:r>
              <a:rPr lang="fi-FI" sz="2800" dirty="0" err="1">
                <a:solidFill>
                  <a:schemeClr val="bg1"/>
                </a:solidFill>
              </a:rPr>
              <a:t>must</a:t>
            </a:r>
            <a:r>
              <a:rPr lang="fi-FI" sz="2800" dirty="0">
                <a:solidFill>
                  <a:schemeClr val="bg1"/>
                </a:solidFill>
              </a:rPr>
              <a:t> be </a:t>
            </a:r>
            <a:r>
              <a:rPr lang="fi-FI" sz="2800" dirty="0" err="1">
                <a:solidFill>
                  <a:schemeClr val="bg1"/>
                </a:solidFill>
              </a:rPr>
              <a:t>productized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even</a:t>
            </a:r>
            <a:r>
              <a:rPr lang="fi-FI" sz="2800" dirty="0">
                <a:solidFill>
                  <a:schemeClr val="bg1"/>
                </a:solidFill>
              </a:rPr>
              <a:t> if it is </a:t>
            </a:r>
            <a:r>
              <a:rPr lang="fi-FI" sz="2800" dirty="0" err="1">
                <a:solidFill>
                  <a:schemeClr val="bg1"/>
                </a:solidFill>
              </a:rPr>
              <a:t>used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only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internally</a:t>
            </a:r>
            <a:r>
              <a:rPr lang="fi-FI" sz="2800" dirty="0">
                <a:solidFill>
                  <a:schemeClr val="bg1"/>
                </a:solidFill>
              </a:rPr>
              <a:t> (</a:t>
            </a:r>
            <a:r>
              <a:rPr lang="fi-FI" sz="2800" dirty="0" err="1">
                <a:solidFill>
                  <a:schemeClr val="bg1"/>
                </a:solidFill>
              </a:rPr>
              <a:t>internal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APIs</a:t>
            </a:r>
            <a:r>
              <a:rPr lang="fi-FI" sz="2800" dirty="0">
                <a:solidFill>
                  <a:schemeClr val="bg1"/>
                </a:solidFill>
              </a:rPr>
              <a:t>), if it is </a:t>
            </a:r>
            <a:r>
              <a:rPr lang="fi-FI" sz="2800" dirty="0" err="1">
                <a:solidFill>
                  <a:schemeClr val="bg1"/>
                </a:solidFill>
              </a:rPr>
              <a:t>used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by</a:t>
            </a:r>
            <a:r>
              <a:rPr lang="fi-FI" sz="2800" dirty="0">
                <a:solidFill>
                  <a:schemeClr val="bg1"/>
                </a:solidFill>
              </a:rPr>
              <a:t> partners (</a:t>
            </a:r>
            <a:r>
              <a:rPr lang="fi-FI" sz="2800" dirty="0" err="1">
                <a:solidFill>
                  <a:schemeClr val="bg1"/>
                </a:solidFill>
              </a:rPr>
              <a:t>Partner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APIs</a:t>
            </a:r>
            <a:r>
              <a:rPr lang="fi-FI" sz="2800" dirty="0">
                <a:solidFill>
                  <a:schemeClr val="bg1"/>
                </a:solidFill>
              </a:rPr>
              <a:t>) or if data is </a:t>
            </a:r>
            <a:r>
              <a:rPr lang="fi-FI" sz="2800" dirty="0" err="1">
                <a:solidFill>
                  <a:schemeClr val="bg1"/>
                </a:solidFill>
              </a:rPr>
              <a:t>offered</a:t>
            </a:r>
            <a:r>
              <a:rPr lang="fi-FI" sz="2800" dirty="0">
                <a:solidFill>
                  <a:schemeClr val="bg1"/>
                </a:solidFill>
              </a:rPr>
              <a:t> to be consumed </a:t>
            </a:r>
            <a:r>
              <a:rPr lang="fi-FI" sz="2800" dirty="0" err="1">
                <a:solidFill>
                  <a:schemeClr val="bg1"/>
                </a:solidFill>
              </a:rPr>
              <a:t>by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anyone</a:t>
            </a:r>
            <a:r>
              <a:rPr lang="fi-FI" sz="2800" dirty="0">
                <a:solidFill>
                  <a:schemeClr val="bg1"/>
                </a:solidFill>
              </a:rPr>
              <a:t> (</a:t>
            </a:r>
            <a:r>
              <a:rPr lang="fi-FI" sz="2800" dirty="0" err="1">
                <a:solidFill>
                  <a:schemeClr val="bg1"/>
                </a:solidFill>
              </a:rPr>
              <a:t>public</a:t>
            </a:r>
            <a:r>
              <a:rPr lang="fi-FI" sz="2800" dirty="0">
                <a:solidFill>
                  <a:schemeClr val="bg1"/>
                </a:solidFill>
              </a:rPr>
              <a:t> </a:t>
            </a:r>
            <a:r>
              <a:rPr lang="fi-FI" sz="2800" dirty="0" err="1">
                <a:solidFill>
                  <a:schemeClr val="bg1"/>
                </a:solidFill>
              </a:rPr>
              <a:t>APIs</a:t>
            </a:r>
            <a:r>
              <a:rPr lang="fi-FI" sz="2800" dirty="0">
                <a:solidFill>
                  <a:schemeClr val="bg1"/>
                </a:solidFill>
              </a:rPr>
              <a:t>).</a:t>
            </a:r>
            <a:endParaRPr lang="fi-FI" sz="3200" dirty="0">
              <a:solidFill>
                <a:schemeClr val="bg1"/>
              </a:solidFill>
            </a:endParaRPr>
          </a:p>
        </p:txBody>
      </p:sp>
      <p:cxnSp>
        <p:nvCxnSpPr>
          <p:cNvPr id="12" name="Suora yhdysviiva 11">
            <a:extLst>
              <a:ext uri="{FF2B5EF4-FFF2-40B4-BE49-F238E27FC236}">
                <a16:creationId xmlns:a16="http://schemas.microsoft.com/office/drawing/2014/main" id="{D906939D-6BAF-9743-9883-07C79DDF5F88}"/>
              </a:ext>
            </a:extLst>
          </p:cNvPr>
          <p:cNvCxnSpPr/>
          <p:nvPr/>
        </p:nvCxnSpPr>
        <p:spPr>
          <a:xfrm>
            <a:off x="5898995" y="398174"/>
            <a:ext cx="0" cy="572384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uorakulmio 12">
            <a:extLst>
              <a:ext uri="{FF2B5EF4-FFF2-40B4-BE49-F238E27FC236}">
                <a16:creationId xmlns:a16="http://schemas.microsoft.com/office/drawing/2014/main" id="{FB4B9D90-D277-0B44-8589-40D7C82994FD}"/>
              </a:ext>
            </a:extLst>
          </p:cNvPr>
          <p:cNvSpPr/>
          <p:nvPr/>
        </p:nvSpPr>
        <p:spPr>
          <a:xfrm>
            <a:off x="413239" y="2890045"/>
            <a:ext cx="52463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4400" b="1" dirty="0">
                <a:solidFill>
                  <a:schemeClr val="bg1"/>
                </a:solidFill>
              </a:rPr>
              <a:t>Product management</a:t>
            </a:r>
            <a:endParaRPr lang="fi-FI" sz="4400" dirty="0"/>
          </a:p>
        </p:txBody>
      </p:sp>
    </p:spTree>
    <p:extLst>
      <p:ext uri="{BB962C8B-B14F-4D97-AF65-F5344CB8AC3E}">
        <p14:creationId xmlns:p14="http://schemas.microsoft.com/office/powerpoint/2010/main" val="1326872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orakulmio 7">
            <a:extLst>
              <a:ext uri="{FF2B5EF4-FFF2-40B4-BE49-F238E27FC236}">
                <a16:creationId xmlns:a16="http://schemas.microsoft.com/office/drawing/2014/main" id="{2099600F-C6E1-E54B-9F9D-57BF1B01CBCC}"/>
              </a:ext>
            </a:extLst>
          </p:cNvPr>
          <p:cNvSpPr/>
          <p:nvPr/>
        </p:nvSpPr>
        <p:spPr>
          <a:xfrm>
            <a:off x="1434661" y="2446282"/>
            <a:ext cx="9322677" cy="1965435"/>
          </a:xfrm>
          <a:prstGeom prst="rect">
            <a:avLst/>
          </a:prstGeom>
          <a:solidFill>
            <a:srgbClr val="FF4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Otsikko 1">
            <a:extLst>
              <a:ext uri="{FF2B5EF4-FFF2-40B4-BE49-F238E27FC236}">
                <a16:creationId xmlns:a16="http://schemas.microsoft.com/office/drawing/2014/main" id="{2E6D5F2F-5AA7-024C-8BD8-87B73B40DBC9}"/>
              </a:ext>
            </a:extLst>
          </p:cNvPr>
          <p:cNvSpPr txBox="1">
            <a:spLocks/>
          </p:cNvSpPr>
          <p:nvPr/>
        </p:nvSpPr>
        <p:spPr>
          <a:xfrm>
            <a:off x="0" y="6487297"/>
            <a:ext cx="12192000" cy="3707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i-FI" sz="1800" dirty="0">
                <a:solidFill>
                  <a:schemeClr val="bg1"/>
                </a:solidFill>
              </a:rPr>
              <a:t>DX Doctor – dxdoctor.net – Jarkko Moilanen @Jarkko_Moilanen</a:t>
            </a:r>
          </a:p>
        </p:txBody>
      </p:sp>
      <p:sp>
        <p:nvSpPr>
          <p:cNvPr id="5" name="Suorakulmio 4">
            <a:extLst>
              <a:ext uri="{FF2B5EF4-FFF2-40B4-BE49-F238E27FC236}">
                <a16:creationId xmlns:a16="http://schemas.microsoft.com/office/drawing/2014/main" id="{5BB1BED4-115C-E14B-8B40-0D2AA7931DA7}"/>
              </a:ext>
            </a:extLst>
          </p:cNvPr>
          <p:cNvSpPr/>
          <p:nvPr/>
        </p:nvSpPr>
        <p:spPr>
          <a:xfrm>
            <a:off x="1713186" y="1137770"/>
            <a:ext cx="895481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dirty="0" err="1">
                <a:solidFill>
                  <a:schemeClr val="bg1"/>
                </a:solidFill>
              </a:rPr>
              <a:t>Generic</a:t>
            </a:r>
            <a:r>
              <a:rPr lang="fi-FI" sz="3600" dirty="0">
                <a:solidFill>
                  <a:schemeClr val="bg1"/>
                </a:solidFill>
              </a:rPr>
              <a:t> "</a:t>
            </a:r>
            <a:r>
              <a:rPr lang="fi-FI" sz="3600" dirty="0" err="1">
                <a:solidFill>
                  <a:schemeClr val="bg1"/>
                </a:solidFill>
              </a:rPr>
              <a:t>we</a:t>
            </a:r>
            <a:r>
              <a:rPr lang="fi-FI" sz="3600" dirty="0">
                <a:solidFill>
                  <a:schemeClr val="bg1"/>
                </a:solidFill>
              </a:rPr>
              <a:t> have it </a:t>
            </a:r>
            <a:r>
              <a:rPr lang="fi-FI" sz="3600" dirty="0" err="1">
                <a:solidFill>
                  <a:schemeClr val="bg1"/>
                </a:solidFill>
              </a:rPr>
              <a:t>all</a:t>
            </a:r>
            <a:r>
              <a:rPr lang="fi-FI" sz="3600" dirty="0">
                <a:solidFill>
                  <a:schemeClr val="bg1"/>
                </a:solidFill>
              </a:rPr>
              <a:t>" </a:t>
            </a:r>
            <a:r>
              <a:rPr lang="fi-FI" sz="3600" dirty="0" err="1">
                <a:solidFill>
                  <a:schemeClr val="bg1"/>
                </a:solidFill>
              </a:rPr>
              <a:t>bloated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APIs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never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became</a:t>
            </a:r>
            <a:r>
              <a:rPr lang="fi-FI" sz="3600" dirty="0">
                <a:solidFill>
                  <a:schemeClr val="bg1"/>
                </a:solidFill>
              </a:rPr>
              <a:t> a </a:t>
            </a:r>
            <a:r>
              <a:rPr lang="fi-FI" sz="3600" dirty="0" err="1">
                <a:solidFill>
                  <a:schemeClr val="bg1"/>
                </a:solidFill>
              </a:rPr>
              <a:t>success</a:t>
            </a:r>
            <a:r>
              <a:rPr lang="fi-FI" sz="3600" dirty="0">
                <a:solidFill>
                  <a:schemeClr val="bg1"/>
                </a:solidFill>
              </a:rPr>
              <a:t>. </a:t>
            </a:r>
          </a:p>
          <a:p>
            <a:endParaRPr lang="fi-FI" sz="3600" dirty="0">
              <a:solidFill>
                <a:schemeClr val="bg1"/>
              </a:solidFill>
            </a:endParaRPr>
          </a:p>
          <a:p>
            <a:r>
              <a:rPr lang="fi-FI" sz="3600" dirty="0" err="1">
                <a:solidFill>
                  <a:schemeClr val="bg1"/>
                </a:solidFill>
              </a:rPr>
              <a:t>Instead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those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APIs</a:t>
            </a:r>
            <a:r>
              <a:rPr lang="fi-FI" sz="3600" dirty="0">
                <a:solidFill>
                  <a:schemeClr val="bg1"/>
                </a:solidFill>
              </a:rPr>
              <a:t> that </a:t>
            </a:r>
            <a:r>
              <a:rPr lang="fi-FI" sz="3600" dirty="0" err="1">
                <a:solidFill>
                  <a:schemeClr val="bg1"/>
                </a:solidFill>
              </a:rPr>
              <a:t>were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b="1" dirty="0" err="1">
                <a:solidFill>
                  <a:schemeClr val="bg1"/>
                </a:solidFill>
              </a:rPr>
              <a:t>focused</a:t>
            </a:r>
            <a:r>
              <a:rPr lang="fi-FI" sz="3600" dirty="0">
                <a:solidFill>
                  <a:schemeClr val="bg1"/>
                </a:solidFill>
              </a:rPr>
              <a:t> and </a:t>
            </a:r>
            <a:r>
              <a:rPr lang="fi-FI" sz="3600" b="1" dirty="0" err="1">
                <a:solidFill>
                  <a:schemeClr val="bg1"/>
                </a:solidFill>
              </a:rPr>
              <a:t>compact</a:t>
            </a:r>
            <a:r>
              <a:rPr lang="fi-FI" sz="3600" dirty="0">
                <a:solidFill>
                  <a:schemeClr val="bg1"/>
                </a:solidFill>
              </a:rPr>
              <a:t> </a:t>
            </a:r>
            <a:r>
              <a:rPr lang="fi-FI" sz="3600" dirty="0" err="1">
                <a:solidFill>
                  <a:schemeClr val="bg1"/>
                </a:solidFill>
              </a:rPr>
              <a:t>solutions</a:t>
            </a:r>
            <a:r>
              <a:rPr lang="fi-FI" sz="3600" dirty="0">
                <a:solidFill>
                  <a:schemeClr val="bg1"/>
                </a:solidFill>
              </a:rPr>
              <a:t> for a need </a:t>
            </a:r>
            <a:r>
              <a:rPr lang="fi-FI" sz="3600" dirty="0" err="1">
                <a:solidFill>
                  <a:schemeClr val="bg1"/>
                </a:solidFill>
              </a:rPr>
              <a:t>won</a:t>
            </a:r>
            <a:r>
              <a:rPr lang="fi-FI" sz="3600" dirty="0">
                <a:solidFill>
                  <a:schemeClr val="bg1"/>
                </a:solidFill>
              </a:rPr>
              <a:t> the </a:t>
            </a:r>
            <a:r>
              <a:rPr lang="fi-FI" sz="3600" dirty="0" err="1">
                <a:solidFill>
                  <a:schemeClr val="bg1"/>
                </a:solidFill>
              </a:rPr>
              <a:t>game</a:t>
            </a:r>
            <a:r>
              <a:rPr lang="fi-FI" sz="3600" dirty="0">
                <a:solidFill>
                  <a:schemeClr val="bg1"/>
                </a:solidFill>
              </a:rPr>
              <a:t>. </a:t>
            </a:r>
            <a:br>
              <a:rPr lang="fi-FI" sz="4800" dirty="0">
                <a:solidFill>
                  <a:schemeClr val="bg1"/>
                </a:solidFill>
              </a:rPr>
            </a:br>
            <a:endParaRPr lang="fi-FI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988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3695</TotalTime>
  <Words>1289</Words>
  <Application>Microsoft Macintosh PowerPoint</Application>
  <PresentationFormat>Laajakuva</PresentationFormat>
  <Paragraphs>201</Paragraphs>
  <Slides>27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Office-teema</vt:lpstr>
      <vt:lpstr>Enough with data overflow – build data products</vt:lpstr>
      <vt:lpstr>100 Days DX 100daysdx.com 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Enough with data overflow – build data products</vt:lpstr>
      <vt:lpstr>PowerPoint-esitys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Jarkko Moilanen</dc:creator>
  <cp:lastModifiedBy>Jarkko Moilanen</cp:lastModifiedBy>
  <cp:revision>147</cp:revision>
  <dcterms:created xsi:type="dcterms:W3CDTF">2019-11-10T06:58:38Z</dcterms:created>
  <dcterms:modified xsi:type="dcterms:W3CDTF">2020-02-08T18:32:38Z</dcterms:modified>
</cp:coreProperties>
</file>

<file path=docProps/thumbnail.jpeg>
</file>